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2" r:id="rId4"/>
    <p:sldMasterId id="2147483754" r:id="rId5"/>
    <p:sldMasterId id="2147483774" r:id="rId6"/>
    <p:sldMasterId id="2147483776" r:id="rId7"/>
    <p:sldMasterId id="2147483780" r:id="rId8"/>
    <p:sldMasterId id="2147483808" r:id="rId9"/>
    <p:sldMasterId id="2147483872" r:id="rId10"/>
    <p:sldMasterId id="2147483884" r:id="rId11"/>
  </p:sldMasterIdLst>
  <p:notesMasterIdLst>
    <p:notesMasterId r:id="rId49"/>
  </p:notesMasterIdLst>
  <p:handoutMasterIdLst>
    <p:handoutMasterId r:id="rId50"/>
  </p:handoutMasterIdLst>
  <p:sldIdLst>
    <p:sldId id="500" r:id="rId12"/>
    <p:sldId id="271" r:id="rId13"/>
    <p:sldId id="273" r:id="rId14"/>
    <p:sldId id="275" r:id="rId15"/>
    <p:sldId id="256" r:id="rId16"/>
    <p:sldId id="2076136994" r:id="rId17"/>
    <p:sldId id="2076136995" r:id="rId18"/>
    <p:sldId id="2076136991" r:id="rId19"/>
    <p:sldId id="2076136989" r:id="rId20"/>
    <p:sldId id="2076136996" r:id="rId21"/>
    <p:sldId id="257" r:id="rId22"/>
    <p:sldId id="258" r:id="rId23"/>
    <p:sldId id="259" r:id="rId24"/>
    <p:sldId id="260" r:id="rId25"/>
    <p:sldId id="261" r:id="rId26"/>
    <p:sldId id="2076136997" r:id="rId27"/>
    <p:sldId id="263" r:id="rId28"/>
    <p:sldId id="264" r:id="rId29"/>
    <p:sldId id="265" r:id="rId30"/>
    <p:sldId id="266" r:id="rId31"/>
    <p:sldId id="2076136990" r:id="rId32"/>
    <p:sldId id="2076136998" r:id="rId33"/>
    <p:sldId id="281" r:id="rId34"/>
    <p:sldId id="285" r:id="rId35"/>
    <p:sldId id="286" r:id="rId36"/>
    <p:sldId id="283" r:id="rId37"/>
    <p:sldId id="2076136999" r:id="rId38"/>
    <p:sldId id="270" r:id="rId39"/>
    <p:sldId id="287" r:id="rId40"/>
    <p:sldId id="2076137000" r:id="rId41"/>
    <p:sldId id="2076136993" r:id="rId42"/>
    <p:sldId id="1506" r:id="rId43"/>
    <p:sldId id="2076136986" r:id="rId44"/>
    <p:sldId id="2076136982" r:id="rId45"/>
    <p:sldId id="2076136984" r:id="rId46"/>
    <p:sldId id="2076136988" r:id="rId47"/>
    <p:sldId id="262" r:id="rId48"/>
  </p:sldIdLst>
  <p:sldSz cx="12192000" cy="6858000"/>
  <p:notesSz cx="6797675" cy="9926638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Inpi" panose="020B0604020202020204" charset="0"/>
      <p:regular r:id="rId55"/>
      <p:bold r:id="rId56"/>
      <p:italic r:id="rId57"/>
      <p:boldItalic r:id="rId58"/>
    </p:embeddedFont>
    <p:embeddedFont>
      <p:font typeface="Microsoft Sans Serif" panose="020B0604020202020204" pitchFamily="34" charset="0"/>
      <p:regular r:id="rId59"/>
    </p:embeddedFont>
    <p:embeddedFont>
      <p:font typeface="Roboto" panose="02000000000000000000" pitchFamily="2" charset="0"/>
      <p:bold r:id="rId60"/>
      <p:italic r:id="rId61"/>
    </p:embeddedFont>
    <p:embeddedFont>
      <p:font typeface="Roboto Light" panose="020B0604020202020204" charset="0"/>
      <p:regular r:id="rId62"/>
      <p:bold r:id="rId63"/>
      <p:italic r:id="rId64"/>
      <p:boldItalic r:id="rId65"/>
    </p:embeddedFont>
    <p:embeddedFont>
      <p:font typeface="Tusker Grotesk 4500 Medium" panose="00000606000000000000" pitchFamily="50" charset="0"/>
      <p:regular r:id="rId66"/>
    </p:embeddedFont>
    <p:embeddedFont>
      <p:font typeface="Tusker Grotesk 5600 Semibold" panose="00000700000000000000" pitchFamily="50" charset="0"/>
      <p:bold r:id="rId67"/>
    </p:embeddedFont>
    <p:embeddedFont>
      <p:font typeface="Tusker Grotesk 6600 Semibold" panose="00000705000000000000" pitchFamily="50" charset="0"/>
      <p:bold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</p:embeddedFontLst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160BFE2A-ED14-469B-B234-96160B3C45CD}">
          <p14:sldIdLst>
            <p14:sldId id="500"/>
            <p14:sldId id="271"/>
            <p14:sldId id="273"/>
            <p14:sldId id="275"/>
            <p14:sldId id="256"/>
            <p14:sldId id="2076136994"/>
            <p14:sldId id="2076136995"/>
            <p14:sldId id="2076136991"/>
            <p14:sldId id="2076136989"/>
            <p14:sldId id="2076136996"/>
            <p14:sldId id="257"/>
            <p14:sldId id="258"/>
            <p14:sldId id="259"/>
            <p14:sldId id="260"/>
            <p14:sldId id="261"/>
            <p14:sldId id="2076136997"/>
            <p14:sldId id="263"/>
            <p14:sldId id="264"/>
            <p14:sldId id="265"/>
            <p14:sldId id="266"/>
            <p14:sldId id="2076136990"/>
            <p14:sldId id="2076136998"/>
            <p14:sldId id="281"/>
            <p14:sldId id="285"/>
            <p14:sldId id="286"/>
            <p14:sldId id="283"/>
            <p14:sldId id="2076136999"/>
            <p14:sldId id="270"/>
            <p14:sldId id="287"/>
            <p14:sldId id="2076137000"/>
            <p14:sldId id="2076136993"/>
            <p14:sldId id="1506"/>
            <p14:sldId id="2076136986"/>
            <p14:sldId id="2076136982"/>
            <p14:sldId id="2076136984"/>
            <p14:sldId id="2076136988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y Aude" initials="MA" lastIdx="10" clrIdx="0">
    <p:extLst>
      <p:ext uri="{19B8F6BF-5375-455C-9EA6-DF929625EA0E}">
        <p15:presenceInfo xmlns:p15="http://schemas.microsoft.com/office/powerpoint/2012/main" userId="S-1-5-21-2572193977-2468941482-3664578700-5935" providerId="AD"/>
      </p:ext>
    </p:extLst>
  </p:cmAuthor>
  <p:cmAuthor id="2" name="Beauvillain Caroline" initials="BC" lastIdx="53" clrIdx="1">
    <p:extLst>
      <p:ext uri="{19B8F6BF-5375-455C-9EA6-DF929625EA0E}">
        <p15:presenceInfo xmlns:p15="http://schemas.microsoft.com/office/powerpoint/2012/main" userId="S-1-5-21-2572193977-2468941482-3664578700-1694" providerId="AD"/>
      </p:ext>
    </p:extLst>
  </p:cmAuthor>
  <p:cmAuthor id="3" name="Le Gall Anne" initials="LGA" lastIdx="2" clrIdx="2">
    <p:extLst>
      <p:ext uri="{19B8F6BF-5375-455C-9EA6-DF929625EA0E}">
        <p15:presenceInfo xmlns:p15="http://schemas.microsoft.com/office/powerpoint/2012/main" userId="S-1-5-21-2572193977-2468941482-3664578700-2469" providerId="AD"/>
      </p:ext>
    </p:extLst>
  </p:cmAuthor>
  <p:cmAuthor id="4" name="Boucher Anne-Sophie" initials="BA" lastIdx="7" clrIdx="3">
    <p:extLst>
      <p:ext uri="{19B8F6BF-5375-455C-9EA6-DF929625EA0E}">
        <p15:presenceInfo xmlns:p15="http://schemas.microsoft.com/office/powerpoint/2012/main" userId="S-1-5-21-2572193977-2468941482-3664578700-15889" providerId="AD"/>
      </p:ext>
    </p:extLst>
  </p:cmAuthor>
  <p:cmAuthor id="5" name="Nicolas Dayez" initials="" lastIdx="5" clrIdx="4"/>
  <p:cmAuthor id="6" name="Lucas Toso" initials="" lastIdx="9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5616F"/>
    <a:srgbClr val="01898D"/>
    <a:srgbClr val="037A82"/>
    <a:srgbClr val="58B3B3"/>
    <a:srgbClr val="01A9AF"/>
    <a:srgbClr val="009999"/>
    <a:srgbClr val="C1CC27"/>
    <a:srgbClr val="BACA2A"/>
    <a:srgbClr val="3BA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389" autoAdjust="0"/>
  </p:normalViewPr>
  <p:slideViewPr>
    <p:cSldViewPr>
      <p:cViewPr varScale="1">
        <p:scale>
          <a:sx n="68" d="100"/>
          <a:sy n="68" d="100"/>
        </p:scale>
        <p:origin x="6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7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1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commentAuthors" Target="commentAuthors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2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ège LEGRAND" userId="a47940c5-7c4c-4e74-a5ad-d277a38c08b8" providerId="ADAL" clId="{2B8E4147-457F-4EA9-A00C-33986E66A517}"/>
    <pc:docChg chg="addSld delSld modSld sldOrd modSection">
      <pc:chgData name="Nadège LEGRAND" userId="a47940c5-7c4c-4e74-a5ad-d277a38c08b8" providerId="ADAL" clId="{2B8E4147-457F-4EA9-A00C-33986E66A517}" dt="2020-12-03T10:52:06.148" v="8"/>
      <pc:docMkLst>
        <pc:docMk/>
      </pc:docMkLst>
      <pc:sldChg chg="add del">
        <pc:chgData name="Nadège LEGRAND" userId="a47940c5-7c4c-4e74-a5ad-d277a38c08b8" providerId="ADAL" clId="{2B8E4147-457F-4EA9-A00C-33986E66A517}" dt="2020-12-03T10:20:43.974" v="7"/>
        <pc:sldMkLst>
          <pc:docMk/>
          <pc:sldMk cId="0" sldId="256"/>
        </pc:sldMkLst>
      </pc:sldChg>
      <pc:sldChg chg="addSp delSp">
        <pc:chgData name="Nadège LEGRAND" userId="a47940c5-7c4c-4e74-a5ad-d277a38c08b8" providerId="ADAL" clId="{2B8E4147-457F-4EA9-A00C-33986E66A517}" dt="2020-12-03T10:20:28.652" v="6"/>
        <pc:sldMkLst>
          <pc:docMk/>
          <pc:sldMk cId="540050566" sldId="275"/>
        </pc:sldMkLst>
        <pc:spChg chg="add del">
          <ac:chgData name="Nadège LEGRAND" userId="a47940c5-7c4c-4e74-a5ad-d277a38c08b8" providerId="ADAL" clId="{2B8E4147-457F-4EA9-A00C-33986E66A517}" dt="2020-12-03T10:20:28.652" v="6"/>
          <ac:spMkLst>
            <pc:docMk/>
            <pc:sldMk cId="540050566" sldId="275"/>
            <ac:spMk id="2" creationId="{1A00DD69-9A69-4594-B73B-6BBA2A7E2851}"/>
          </ac:spMkLst>
        </pc:spChg>
      </pc:sldChg>
      <pc:sldChg chg="ord">
        <pc:chgData name="Nadège LEGRAND" userId="a47940c5-7c4c-4e74-a5ad-d277a38c08b8" providerId="ADAL" clId="{2B8E4147-457F-4EA9-A00C-33986E66A517}" dt="2020-12-03T10:52:06.148" v="8"/>
        <pc:sldMkLst>
          <pc:docMk/>
          <pc:sldMk cId="3543298180" sldId="2076136990"/>
        </pc:sldMkLst>
      </pc:sldChg>
      <pc:sldChg chg="add del">
        <pc:chgData name="Nadège LEGRAND" userId="a47940c5-7c4c-4e74-a5ad-d277a38c08b8" providerId="ADAL" clId="{2B8E4147-457F-4EA9-A00C-33986E66A517}" dt="2020-12-03T10:20:43.974" v="7"/>
        <pc:sldMkLst>
          <pc:docMk/>
          <pc:sldMk cId="1425333662" sldId="2076136994"/>
        </pc:sldMkLst>
      </pc:sldChg>
      <pc:sldChg chg="add">
        <pc:chgData name="Nadège LEGRAND" userId="a47940c5-7c4c-4e74-a5ad-d277a38c08b8" providerId="ADAL" clId="{2B8E4147-457F-4EA9-A00C-33986E66A517}" dt="2020-12-01T11:22:08.938" v="0"/>
        <pc:sldMkLst>
          <pc:docMk/>
          <pc:sldMk cId="4113250735" sldId="2076136995"/>
        </pc:sldMkLst>
      </pc:sldChg>
      <pc:sldMasterChg chg="delSldLayout">
        <pc:chgData name="Nadège LEGRAND" userId="a47940c5-7c4c-4e74-a5ad-d277a38c08b8" providerId="ADAL" clId="{2B8E4147-457F-4EA9-A00C-33986E66A517}" dt="2020-12-03T10:20:23.656" v="3" actId="2696"/>
        <pc:sldMasterMkLst>
          <pc:docMk/>
          <pc:sldMasterMk cId="3513123988" sldId="2147483754"/>
        </pc:sldMasterMkLst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0-11-02T17:40:40.547" idx="5">
    <p:pos x="6000" y="0"/>
    <p:text>@lucas@retrofuturparis.com Feedback de Philippe F : Sait-on annoncer une amélioration du taux de réussite des lancements nouveaux produits ?
_Reassigned to Lucas Toso_</p:text>
  </p:cm>
  <p:cm authorId="6" dt="2020-11-02T17:40:40.547" idx="9">
    <p:pos x="6000" y="0"/>
    <p:text>Si tu as le chiffre ça peut être interessant.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48C9FE3-65B4-478A-A92D-FA5F2ED590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AFC8BC-7716-4985-B72B-8E76BAB4A2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83B39-09A5-4AD8-AB9F-7723DE9C9F54}" type="datetimeFigureOut">
              <a:rPr lang="fr-FR" smtClean="0"/>
              <a:t>07/12/2020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2BB2AC-E1F8-4A86-A045-BA25E3E54D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66E694-5149-43BC-8CDE-A99473708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0B62-7076-4914-A8EA-B8FE015C7296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alt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alt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0F0B46-F8C8-4D1C-A0A9-18F39E224A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9652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7960b9dc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7960b9dc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: on est une boite de tech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=&gt; expliquer que là on va parler très rapidement tech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Rapidement - comment ça s’intègre dans votre SI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b502f661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b502f661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b0433924c_2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Pain point = exploration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Empathize et test pas pertinent ici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Idéation pour amener une réponse</a:t>
            </a:r>
            <a:endParaRPr/>
          </a:p>
        </p:txBody>
      </p:sp>
      <p:sp>
        <p:nvSpPr>
          <p:cNvPr id="101" name="Google Shape;101;g9b0433924c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b0433924c_2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9b0433924c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185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b0433924c_2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9b0433924c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470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3ae0ea3e5_0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a3ae0ea3e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6762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b0433924c_2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9b0433924c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111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6be30b97f_1_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Engagez vos clients dans le renouvellement de vos produits</a:t>
            </a:r>
            <a:endParaRPr/>
          </a:p>
        </p:txBody>
      </p:sp>
      <p:sp>
        <p:nvSpPr>
          <p:cNvPr id="185" name="Google Shape;185;ga6be30b97f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c5daf234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c5daf234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6be30b97f_1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a6be30b97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562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b502f661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b502f661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Parler de “combat” =&gt; expliquer que c’est un combat de tous les jours car on veut faire adopter un usage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b0433924c_2_2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9b0433924c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b502f661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b502f661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aa72fd97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aa72fd97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aa72fd97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aa72fd97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aa72fd97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aa72fd97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aa72fd97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aa72fd97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aa72fd97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aa72fd97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Attention, discours : rester simple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 pas parler des packages de recettes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aa72fd979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aa72fd979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 centre vs site de recettes / consommateur / enseigne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Essayer de résumer en 3 points - tac tac tac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 SOMBRE">
    <p:bg bwMode="gray">
      <p:bgPr>
        <a:gradFill>
          <a:gsLst>
            <a:gs pos="0">
              <a:srgbClr val="037A82"/>
            </a:gs>
            <a:gs pos="100000">
              <a:srgbClr val="05616F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30312"/>
            <a:ext cx="889403" cy="639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F846C77-E4D5-7E45-B2CC-D4D02D85C51A}"/>
              </a:ext>
            </a:extLst>
          </p:cNvPr>
          <p:cNvGrpSpPr/>
          <p:nvPr userDrawn="1"/>
        </p:nvGrpSpPr>
        <p:grpSpPr>
          <a:xfrm>
            <a:off x="-311251" y="175347"/>
            <a:ext cx="1786907" cy="1486980"/>
            <a:chOff x="178127" y="317056"/>
            <a:chExt cx="2233632" cy="1858725"/>
          </a:xfrm>
        </p:grpSpPr>
        <p:sp>
          <p:nvSpPr>
            <p:cNvPr id="13" name="Hexagone 12">
              <a:extLst>
                <a:ext uri="{FF2B5EF4-FFF2-40B4-BE49-F238E27FC236}">
                  <a16:creationId xmlns:a16="http://schemas.microsoft.com/office/drawing/2014/main" id="{C28A7453-DAE9-E447-BE0E-6280577D7AA5}"/>
                </a:ext>
              </a:extLst>
            </p:cNvPr>
            <p:cNvSpPr/>
            <p:nvPr/>
          </p:nvSpPr>
          <p:spPr>
            <a:xfrm rot="12600000">
              <a:off x="178127" y="317056"/>
              <a:ext cx="1443540" cy="1296756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Hexagone 14">
              <a:extLst>
                <a:ext uri="{FF2B5EF4-FFF2-40B4-BE49-F238E27FC236}">
                  <a16:creationId xmlns:a16="http://schemas.microsoft.com/office/drawing/2014/main" id="{217EF111-903E-C24A-8591-476EF32E2408}"/>
                </a:ext>
              </a:extLst>
            </p:cNvPr>
            <p:cNvSpPr/>
            <p:nvPr/>
          </p:nvSpPr>
          <p:spPr>
            <a:xfrm rot="54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95496312-0EE5-C241-9B6D-A2B30C7639FE}"/>
                </a:ext>
              </a:extLst>
            </p:cNvPr>
            <p:cNvSpPr/>
            <p:nvPr/>
          </p:nvSpPr>
          <p:spPr>
            <a:xfrm rot="5400000">
              <a:off x="1232650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2E88F92-212A-2D45-8669-41670465FF0D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D5A2AB29-21E5-E748-888D-3BA32FBD959A}"/>
                </a:ext>
              </a:extLst>
            </p:cNvPr>
            <p:cNvSpPr/>
            <p:nvPr/>
          </p:nvSpPr>
          <p:spPr>
            <a:xfrm rot="54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2EF0C8CB-4730-3443-897E-E7BF0FDB3B07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Hexagone 26">
              <a:extLst>
                <a:ext uri="{FF2B5EF4-FFF2-40B4-BE49-F238E27FC236}">
                  <a16:creationId xmlns:a16="http://schemas.microsoft.com/office/drawing/2014/main" id="{049EFE1A-4AF4-414D-A172-46053A6257F3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12" name="Hexagone 12">
            <a:extLst>
              <a:ext uri="{FF2B5EF4-FFF2-40B4-BE49-F238E27FC236}">
                <a16:creationId xmlns:a16="http://schemas.microsoft.com/office/drawing/2014/main" id="{BE3B4261-EABF-AD4E-B52C-47CD314B5DB5}"/>
              </a:ext>
            </a:extLst>
          </p:cNvPr>
          <p:cNvSpPr/>
          <p:nvPr userDrawn="1"/>
        </p:nvSpPr>
        <p:spPr>
          <a:xfrm rot="8100000">
            <a:off x="3969817" y="1611171"/>
            <a:ext cx="4187628" cy="3635658"/>
          </a:xfrm>
          <a:custGeom>
            <a:avLst/>
            <a:gdLst>
              <a:gd name="connsiteX0" fmla="*/ 0 w 3265814"/>
              <a:gd name="connsiteY0" fmla="*/ 1392659 h 2785317"/>
              <a:gd name="connsiteX1" fmla="*/ 796573 w 3265814"/>
              <a:gd name="connsiteY1" fmla="*/ 1 h 2785317"/>
              <a:gd name="connsiteX2" fmla="*/ 2469241 w 3265814"/>
              <a:gd name="connsiteY2" fmla="*/ 1 h 2785317"/>
              <a:gd name="connsiteX3" fmla="*/ 3265814 w 3265814"/>
              <a:gd name="connsiteY3" fmla="*/ 1392659 h 2785317"/>
              <a:gd name="connsiteX4" fmla="*/ 2469241 w 3265814"/>
              <a:gd name="connsiteY4" fmla="*/ 2785316 h 2785317"/>
              <a:gd name="connsiteX5" fmla="*/ 796573 w 3265814"/>
              <a:gd name="connsiteY5" fmla="*/ 2785316 h 2785317"/>
              <a:gd name="connsiteX6" fmla="*/ 0 w 3265814"/>
              <a:gd name="connsiteY6" fmla="*/ 1392659 h 2785317"/>
              <a:gd name="connsiteX0" fmla="*/ 0 w 3345078"/>
              <a:gd name="connsiteY0" fmla="*/ 1345500 h 2785315"/>
              <a:gd name="connsiteX1" fmla="*/ 875837 w 3345078"/>
              <a:gd name="connsiteY1" fmla="*/ 0 h 2785315"/>
              <a:gd name="connsiteX2" fmla="*/ 2548505 w 3345078"/>
              <a:gd name="connsiteY2" fmla="*/ 0 h 2785315"/>
              <a:gd name="connsiteX3" fmla="*/ 3345078 w 3345078"/>
              <a:gd name="connsiteY3" fmla="*/ 1392658 h 2785315"/>
              <a:gd name="connsiteX4" fmla="*/ 2548505 w 3345078"/>
              <a:gd name="connsiteY4" fmla="*/ 2785315 h 2785315"/>
              <a:gd name="connsiteX5" fmla="*/ 875837 w 3345078"/>
              <a:gd name="connsiteY5" fmla="*/ 2785315 h 2785315"/>
              <a:gd name="connsiteX6" fmla="*/ 0 w 3345078"/>
              <a:gd name="connsiteY6" fmla="*/ 1345500 h 2785315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48505 w 3345078"/>
              <a:gd name="connsiteY2" fmla="*/ 97132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16503 w 3345078"/>
              <a:gd name="connsiteY2" fmla="*/ 11216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2993487"/>
              <a:gd name="connsiteY0" fmla="*/ 1442632 h 2882447"/>
              <a:gd name="connsiteX1" fmla="*/ 843183 w 2993487"/>
              <a:gd name="connsiteY1" fmla="*/ 0 h 2882447"/>
              <a:gd name="connsiteX2" fmla="*/ 2516503 w 2993487"/>
              <a:gd name="connsiteY2" fmla="*/ 11216 h 2882447"/>
              <a:gd name="connsiteX3" fmla="*/ 2993487 w 2993487"/>
              <a:gd name="connsiteY3" fmla="*/ 1442708 h 2882447"/>
              <a:gd name="connsiteX4" fmla="*/ 2548505 w 2993487"/>
              <a:gd name="connsiteY4" fmla="*/ 2882447 h 2882447"/>
              <a:gd name="connsiteX5" fmla="*/ 875837 w 2993487"/>
              <a:gd name="connsiteY5" fmla="*/ 2882447 h 2882447"/>
              <a:gd name="connsiteX6" fmla="*/ 0 w 2993487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548505 w 3338115"/>
              <a:gd name="connsiteY4" fmla="*/ 288244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424096 w 3338115"/>
              <a:gd name="connsiteY4" fmla="*/ 248455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875837 w 3338115"/>
              <a:gd name="connsiteY5" fmla="*/ 2882447 h 2896270"/>
              <a:gd name="connsiteX6" fmla="*/ 0 w 3338115"/>
              <a:gd name="connsiteY6" fmla="*/ 1442632 h 2896270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1001296 w 3338115"/>
              <a:gd name="connsiteY5" fmla="*/ 2717607 h 2896270"/>
              <a:gd name="connsiteX6" fmla="*/ 0 w 3338115"/>
              <a:gd name="connsiteY6" fmla="*/ 1442632 h 2896270"/>
              <a:gd name="connsiteX0" fmla="*/ 0 w 3338115"/>
              <a:gd name="connsiteY0" fmla="*/ 1442632 h 2898121"/>
              <a:gd name="connsiteX1" fmla="*/ 843183 w 3338115"/>
              <a:gd name="connsiteY1" fmla="*/ 0 h 2898121"/>
              <a:gd name="connsiteX2" fmla="*/ 2516503 w 3338115"/>
              <a:gd name="connsiteY2" fmla="*/ 11216 h 2898121"/>
              <a:gd name="connsiteX3" fmla="*/ 3338115 w 3338115"/>
              <a:gd name="connsiteY3" fmla="*/ 1447433 h 2898121"/>
              <a:gd name="connsiteX4" fmla="*/ 2504295 w 3338115"/>
              <a:gd name="connsiteY4" fmla="*/ 2896270 h 2898121"/>
              <a:gd name="connsiteX5" fmla="*/ 838487 w 3338115"/>
              <a:gd name="connsiteY5" fmla="*/ 2898121 h 2898121"/>
              <a:gd name="connsiteX6" fmla="*/ 0 w 3338115"/>
              <a:gd name="connsiteY6" fmla="*/ 1442632 h 28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15" h="2898121">
                <a:moveTo>
                  <a:pt x="0" y="1442632"/>
                </a:moveTo>
                <a:lnTo>
                  <a:pt x="843183" y="0"/>
                </a:lnTo>
                <a:lnTo>
                  <a:pt x="2516503" y="11216"/>
                </a:lnTo>
                <a:lnTo>
                  <a:pt x="3338115" y="1447433"/>
                </a:lnTo>
                <a:lnTo>
                  <a:pt x="2504295" y="2896270"/>
                </a:lnTo>
                <a:lnTo>
                  <a:pt x="838487" y="2898121"/>
                </a:lnTo>
                <a:lnTo>
                  <a:pt x="0" y="144263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94000">
                <a:schemeClr val="bg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0" cap="rnd">
            <a:gradFill flip="none" rotWithShape="1">
              <a:gsLst>
                <a:gs pos="0">
                  <a:schemeClr val="bg1">
                    <a:lumMod val="85000"/>
                    <a:alpha val="70000"/>
                  </a:schemeClr>
                </a:gs>
                <a:gs pos="94000">
                  <a:schemeClr val="bg1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4" name="Hexagone 12">
            <a:extLst>
              <a:ext uri="{FF2B5EF4-FFF2-40B4-BE49-F238E27FC236}">
                <a16:creationId xmlns:a16="http://schemas.microsoft.com/office/drawing/2014/main" id="{64A740BD-6F59-6B4A-BB04-FC7CFB6BC630}"/>
              </a:ext>
            </a:extLst>
          </p:cNvPr>
          <p:cNvSpPr/>
          <p:nvPr userDrawn="1"/>
        </p:nvSpPr>
        <p:spPr>
          <a:xfrm rot="5400000">
            <a:off x="4002186" y="1611171"/>
            <a:ext cx="4187628" cy="3635658"/>
          </a:xfrm>
          <a:custGeom>
            <a:avLst/>
            <a:gdLst>
              <a:gd name="connsiteX0" fmla="*/ 0 w 3265814"/>
              <a:gd name="connsiteY0" fmla="*/ 1392659 h 2785317"/>
              <a:gd name="connsiteX1" fmla="*/ 796573 w 3265814"/>
              <a:gd name="connsiteY1" fmla="*/ 1 h 2785317"/>
              <a:gd name="connsiteX2" fmla="*/ 2469241 w 3265814"/>
              <a:gd name="connsiteY2" fmla="*/ 1 h 2785317"/>
              <a:gd name="connsiteX3" fmla="*/ 3265814 w 3265814"/>
              <a:gd name="connsiteY3" fmla="*/ 1392659 h 2785317"/>
              <a:gd name="connsiteX4" fmla="*/ 2469241 w 3265814"/>
              <a:gd name="connsiteY4" fmla="*/ 2785316 h 2785317"/>
              <a:gd name="connsiteX5" fmla="*/ 796573 w 3265814"/>
              <a:gd name="connsiteY5" fmla="*/ 2785316 h 2785317"/>
              <a:gd name="connsiteX6" fmla="*/ 0 w 3265814"/>
              <a:gd name="connsiteY6" fmla="*/ 1392659 h 2785317"/>
              <a:gd name="connsiteX0" fmla="*/ 0 w 3345078"/>
              <a:gd name="connsiteY0" fmla="*/ 1345500 h 2785315"/>
              <a:gd name="connsiteX1" fmla="*/ 875837 w 3345078"/>
              <a:gd name="connsiteY1" fmla="*/ 0 h 2785315"/>
              <a:gd name="connsiteX2" fmla="*/ 2548505 w 3345078"/>
              <a:gd name="connsiteY2" fmla="*/ 0 h 2785315"/>
              <a:gd name="connsiteX3" fmla="*/ 3345078 w 3345078"/>
              <a:gd name="connsiteY3" fmla="*/ 1392658 h 2785315"/>
              <a:gd name="connsiteX4" fmla="*/ 2548505 w 3345078"/>
              <a:gd name="connsiteY4" fmla="*/ 2785315 h 2785315"/>
              <a:gd name="connsiteX5" fmla="*/ 875837 w 3345078"/>
              <a:gd name="connsiteY5" fmla="*/ 2785315 h 2785315"/>
              <a:gd name="connsiteX6" fmla="*/ 0 w 3345078"/>
              <a:gd name="connsiteY6" fmla="*/ 1345500 h 2785315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48505 w 3345078"/>
              <a:gd name="connsiteY2" fmla="*/ 97132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16503 w 3345078"/>
              <a:gd name="connsiteY2" fmla="*/ 11216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2993487"/>
              <a:gd name="connsiteY0" fmla="*/ 1442632 h 2882447"/>
              <a:gd name="connsiteX1" fmla="*/ 843183 w 2993487"/>
              <a:gd name="connsiteY1" fmla="*/ 0 h 2882447"/>
              <a:gd name="connsiteX2" fmla="*/ 2516503 w 2993487"/>
              <a:gd name="connsiteY2" fmla="*/ 11216 h 2882447"/>
              <a:gd name="connsiteX3" fmla="*/ 2993487 w 2993487"/>
              <a:gd name="connsiteY3" fmla="*/ 1442708 h 2882447"/>
              <a:gd name="connsiteX4" fmla="*/ 2548505 w 2993487"/>
              <a:gd name="connsiteY4" fmla="*/ 2882447 h 2882447"/>
              <a:gd name="connsiteX5" fmla="*/ 875837 w 2993487"/>
              <a:gd name="connsiteY5" fmla="*/ 2882447 h 2882447"/>
              <a:gd name="connsiteX6" fmla="*/ 0 w 2993487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548505 w 3338115"/>
              <a:gd name="connsiteY4" fmla="*/ 288244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424096 w 3338115"/>
              <a:gd name="connsiteY4" fmla="*/ 248455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875837 w 3338115"/>
              <a:gd name="connsiteY5" fmla="*/ 2882447 h 2896270"/>
              <a:gd name="connsiteX6" fmla="*/ 0 w 3338115"/>
              <a:gd name="connsiteY6" fmla="*/ 1442632 h 2896270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1001296 w 3338115"/>
              <a:gd name="connsiteY5" fmla="*/ 2717607 h 2896270"/>
              <a:gd name="connsiteX6" fmla="*/ 0 w 3338115"/>
              <a:gd name="connsiteY6" fmla="*/ 1442632 h 2896270"/>
              <a:gd name="connsiteX0" fmla="*/ 0 w 3338115"/>
              <a:gd name="connsiteY0" fmla="*/ 1442632 h 2898121"/>
              <a:gd name="connsiteX1" fmla="*/ 843183 w 3338115"/>
              <a:gd name="connsiteY1" fmla="*/ 0 h 2898121"/>
              <a:gd name="connsiteX2" fmla="*/ 2516503 w 3338115"/>
              <a:gd name="connsiteY2" fmla="*/ 11216 h 2898121"/>
              <a:gd name="connsiteX3" fmla="*/ 3338115 w 3338115"/>
              <a:gd name="connsiteY3" fmla="*/ 1447433 h 2898121"/>
              <a:gd name="connsiteX4" fmla="*/ 2504295 w 3338115"/>
              <a:gd name="connsiteY4" fmla="*/ 2896270 h 2898121"/>
              <a:gd name="connsiteX5" fmla="*/ 838487 w 3338115"/>
              <a:gd name="connsiteY5" fmla="*/ 2898121 h 2898121"/>
              <a:gd name="connsiteX6" fmla="*/ 0 w 3338115"/>
              <a:gd name="connsiteY6" fmla="*/ 1442632 h 28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15" h="2898121">
                <a:moveTo>
                  <a:pt x="0" y="1442632"/>
                </a:moveTo>
                <a:lnTo>
                  <a:pt x="843183" y="0"/>
                </a:lnTo>
                <a:lnTo>
                  <a:pt x="2516503" y="11216"/>
                </a:lnTo>
                <a:lnTo>
                  <a:pt x="3338115" y="1447433"/>
                </a:lnTo>
                <a:lnTo>
                  <a:pt x="2504295" y="2896270"/>
                </a:lnTo>
                <a:lnTo>
                  <a:pt x="838487" y="2898121"/>
                </a:lnTo>
                <a:lnTo>
                  <a:pt x="0" y="1442632"/>
                </a:lnTo>
                <a:close/>
              </a:path>
            </a:pathLst>
          </a:custGeom>
          <a:gradFill flip="none" rotWithShape="1">
            <a:gsLst>
              <a:gs pos="0">
                <a:srgbClr val="01A9AF"/>
              </a:gs>
              <a:gs pos="94000">
                <a:srgbClr val="037A82"/>
              </a:gs>
            </a:gsLst>
            <a:path path="circle">
              <a:fillToRect r="100000" b="100000"/>
            </a:path>
            <a:tileRect l="-100000" t="-100000"/>
          </a:gradFill>
          <a:ln w="254000" cap="rnd">
            <a:gradFill flip="none" rotWithShape="1">
              <a:gsLst>
                <a:gs pos="0">
                  <a:srgbClr val="01A9AF"/>
                </a:gs>
                <a:gs pos="94000">
                  <a:srgbClr val="037A82"/>
                </a:gs>
              </a:gsLst>
              <a:path path="circle">
                <a:fillToRect r="100000" b="100000"/>
              </a:path>
              <a:tileRect l="-100000" t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7" name="Hexagone 12">
            <a:extLst>
              <a:ext uri="{FF2B5EF4-FFF2-40B4-BE49-F238E27FC236}">
                <a16:creationId xmlns:a16="http://schemas.microsoft.com/office/drawing/2014/main" id="{3CBAC872-3427-9649-9CBD-128431213E68}"/>
              </a:ext>
            </a:extLst>
          </p:cNvPr>
          <p:cNvSpPr/>
          <p:nvPr userDrawn="1"/>
        </p:nvSpPr>
        <p:spPr>
          <a:xfrm rot="5400000">
            <a:off x="4468007" y="2015592"/>
            <a:ext cx="3255986" cy="2826818"/>
          </a:xfrm>
          <a:custGeom>
            <a:avLst/>
            <a:gdLst>
              <a:gd name="connsiteX0" fmla="*/ 0 w 3265814"/>
              <a:gd name="connsiteY0" fmla="*/ 1392659 h 2785317"/>
              <a:gd name="connsiteX1" fmla="*/ 796573 w 3265814"/>
              <a:gd name="connsiteY1" fmla="*/ 1 h 2785317"/>
              <a:gd name="connsiteX2" fmla="*/ 2469241 w 3265814"/>
              <a:gd name="connsiteY2" fmla="*/ 1 h 2785317"/>
              <a:gd name="connsiteX3" fmla="*/ 3265814 w 3265814"/>
              <a:gd name="connsiteY3" fmla="*/ 1392659 h 2785317"/>
              <a:gd name="connsiteX4" fmla="*/ 2469241 w 3265814"/>
              <a:gd name="connsiteY4" fmla="*/ 2785316 h 2785317"/>
              <a:gd name="connsiteX5" fmla="*/ 796573 w 3265814"/>
              <a:gd name="connsiteY5" fmla="*/ 2785316 h 2785317"/>
              <a:gd name="connsiteX6" fmla="*/ 0 w 3265814"/>
              <a:gd name="connsiteY6" fmla="*/ 1392659 h 2785317"/>
              <a:gd name="connsiteX0" fmla="*/ 0 w 3345078"/>
              <a:gd name="connsiteY0" fmla="*/ 1345500 h 2785315"/>
              <a:gd name="connsiteX1" fmla="*/ 875837 w 3345078"/>
              <a:gd name="connsiteY1" fmla="*/ 0 h 2785315"/>
              <a:gd name="connsiteX2" fmla="*/ 2548505 w 3345078"/>
              <a:gd name="connsiteY2" fmla="*/ 0 h 2785315"/>
              <a:gd name="connsiteX3" fmla="*/ 3345078 w 3345078"/>
              <a:gd name="connsiteY3" fmla="*/ 1392658 h 2785315"/>
              <a:gd name="connsiteX4" fmla="*/ 2548505 w 3345078"/>
              <a:gd name="connsiteY4" fmla="*/ 2785315 h 2785315"/>
              <a:gd name="connsiteX5" fmla="*/ 875837 w 3345078"/>
              <a:gd name="connsiteY5" fmla="*/ 2785315 h 2785315"/>
              <a:gd name="connsiteX6" fmla="*/ 0 w 3345078"/>
              <a:gd name="connsiteY6" fmla="*/ 1345500 h 2785315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48505 w 3345078"/>
              <a:gd name="connsiteY2" fmla="*/ 97132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3345078"/>
              <a:gd name="connsiteY0" fmla="*/ 1442632 h 2882447"/>
              <a:gd name="connsiteX1" fmla="*/ 843183 w 3345078"/>
              <a:gd name="connsiteY1" fmla="*/ 0 h 2882447"/>
              <a:gd name="connsiteX2" fmla="*/ 2516503 w 3345078"/>
              <a:gd name="connsiteY2" fmla="*/ 11216 h 2882447"/>
              <a:gd name="connsiteX3" fmla="*/ 3345078 w 3345078"/>
              <a:gd name="connsiteY3" fmla="*/ 1489790 h 2882447"/>
              <a:gd name="connsiteX4" fmla="*/ 2548505 w 3345078"/>
              <a:gd name="connsiteY4" fmla="*/ 2882447 h 2882447"/>
              <a:gd name="connsiteX5" fmla="*/ 875837 w 3345078"/>
              <a:gd name="connsiteY5" fmla="*/ 2882447 h 2882447"/>
              <a:gd name="connsiteX6" fmla="*/ 0 w 3345078"/>
              <a:gd name="connsiteY6" fmla="*/ 1442632 h 2882447"/>
              <a:gd name="connsiteX0" fmla="*/ 0 w 2993487"/>
              <a:gd name="connsiteY0" fmla="*/ 1442632 h 2882447"/>
              <a:gd name="connsiteX1" fmla="*/ 843183 w 2993487"/>
              <a:gd name="connsiteY1" fmla="*/ 0 h 2882447"/>
              <a:gd name="connsiteX2" fmla="*/ 2516503 w 2993487"/>
              <a:gd name="connsiteY2" fmla="*/ 11216 h 2882447"/>
              <a:gd name="connsiteX3" fmla="*/ 2993487 w 2993487"/>
              <a:gd name="connsiteY3" fmla="*/ 1442708 h 2882447"/>
              <a:gd name="connsiteX4" fmla="*/ 2548505 w 2993487"/>
              <a:gd name="connsiteY4" fmla="*/ 2882447 h 2882447"/>
              <a:gd name="connsiteX5" fmla="*/ 875837 w 2993487"/>
              <a:gd name="connsiteY5" fmla="*/ 2882447 h 2882447"/>
              <a:gd name="connsiteX6" fmla="*/ 0 w 2993487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548505 w 3338115"/>
              <a:gd name="connsiteY4" fmla="*/ 288244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82447"/>
              <a:gd name="connsiteX1" fmla="*/ 843183 w 3338115"/>
              <a:gd name="connsiteY1" fmla="*/ 0 h 2882447"/>
              <a:gd name="connsiteX2" fmla="*/ 2516503 w 3338115"/>
              <a:gd name="connsiteY2" fmla="*/ 11216 h 2882447"/>
              <a:gd name="connsiteX3" fmla="*/ 3338115 w 3338115"/>
              <a:gd name="connsiteY3" fmla="*/ 1447433 h 2882447"/>
              <a:gd name="connsiteX4" fmla="*/ 2424096 w 3338115"/>
              <a:gd name="connsiteY4" fmla="*/ 2484557 h 2882447"/>
              <a:gd name="connsiteX5" fmla="*/ 875837 w 3338115"/>
              <a:gd name="connsiteY5" fmla="*/ 2882447 h 2882447"/>
              <a:gd name="connsiteX6" fmla="*/ 0 w 3338115"/>
              <a:gd name="connsiteY6" fmla="*/ 1442632 h 2882447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875837 w 3338115"/>
              <a:gd name="connsiteY5" fmla="*/ 2882447 h 2896270"/>
              <a:gd name="connsiteX6" fmla="*/ 0 w 3338115"/>
              <a:gd name="connsiteY6" fmla="*/ 1442632 h 2896270"/>
              <a:gd name="connsiteX0" fmla="*/ 0 w 3338115"/>
              <a:gd name="connsiteY0" fmla="*/ 1442632 h 2896270"/>
              <a:gd name="connsiteX1" fmla="*/ 843183 w 3338115"/>
              <a:gd name="connsiteY1" fmla="*/ 0 h 2896270"/>
              <a:gd name="connsiteX2" fmla="*/ 2516503 w 3338115"/>
              <a:gd name="connsiteY2" fmla="*/ 11216 h 2896270"/>
              <a:gd name="connsiteX3" fmla="*/ 3338115 w 3338115"/>
              <a:gd name="connsiteY3" fmla="*/ 1447433 h 2896270"/>
              <a:gd name="connsiteX4" fmla="*/ 2504295 w 3338115"/>
              <a:gd name="connsiteY4" fmla="*/ 2896270 h 2896270"/>
              <a:gd name="connsiteX5" fmla="*/ 1001296 w 3338115"/>
              <a:gd name="connsiteY5" fmla="*/ 2717607 h 2896270"/>
              <a:gd name="connsiteX6" fmla="*/ 0 w 3338115"/>
              <a:gd name="connsiteY6" fmla="*/ 1442632 h 2896270"/>
              <a:gd name="connsiteX0" fmla="*/ 0 w 3338115"/>
              <a:gd name="connsiteY0" fmla="*/ 1442632 h 2898121"/>
              <a:gd name="connsiteX1" fmla="*/ 843183 w 3338115"/>
              <a:gd name="connsiteY1" fmla="*/ 0 h 2898121"/>
              <a:gd name="connsiteX2" fmla="*/ 2516503 w 3338115"/>
              <a:gd name="connsiteY2" fmla="*/ 11216 h 2898121"/>
              <a:gd name="connsiteX3" fmla="*/ 3338115 w 3338115"/>
              <a:gd name="connsiteY3" fmla="*/ 1447433 h 2898121"/>
              <a:gd name="connsiteX4" fmla="*/ 2504295 w 3338115"/>
              <a:gd name="connsiteY4" fmla="*/ 2896270 h 2898121"/>
              <a:gd name="connsiteX5" fmla="*/ 838487 w 3338115"/>
              <a:gd name="connsiteY5" fmla="*/ 2898121 h 2898121"/>
              <a:gd name="connsiteX6" fmla="*/ 0 w 3338115"/>
              <a:gd name="connsiteY6" fmla="*/ 1442632 h 28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15" h="2898121">
                <a:moveTo>
                  <a:pt x="0" y="1442632"/>
                </a:moveTo>
                <a:lnTo>
                  <a:pt x="843183" y="0"/>
                </a:lnTo>
                <a:lnTo>
                  <a:pt x="2516503" y="11216"/>
                </a:lnTo>
                <a:lnTo>
                  <a:pt x="3338115" y="1447433"/>
                </a:lnTo>
                <a:lnTo>
                  <a:pt x="2504295" y="2896270"/>
                </a:lnTo>
                <a:lnTo>
                  <a:pt x="838487" y="2898121"/>
                </a:lnTo>
                <a:lnTo>
                  <a:pt x="0" y="1442632"/>
                </a:lnTo>
                <a:close/>
              </a:path>
            </a:pathLst>
          </a:custGeom>
          <a:solidFill>
            <a:schemeClr val="bg1"/>
          </a:solidFill>
          <a:ln w="228600" cap="rnd">
            <a:solidFill>
              <a:schemeClr val="bg1"/>
            </a:solidFill>
            <a:round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endParaRPr lang="fr-FR" sz="2800" b="1" dirty="0">
              <a:solidFill>
                <a:srgbClr val="05616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36FD5F-68D4-9943-A143-D32B8684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91" y="2483560"/>
            <a:ext cx="3056818" cy="1946970"/>
          </a:xfrm>
        </p:spPr>
        <p:txBody>
          <a:bodyPr anchor="ctr">
            <a:normAutofit/>
          </a:bodyPr>
          <a:lstStyle/>
          <a:p>
            <a:r>
              <a:rPr lang="fr-FR" sz="3200" b="1">
                <a:solidFill>
                  <a:srgbClr val="05616F"/>
                </a:solidFill>
              </a:rPr>
              <a:t>Modifiez le style du titre</a:t>
            </a:r>
            <a:endParaRPr lang="fr-FR" sz="3200" b="1" dirty="0">
              <a:solidFill>
                <a:srgbClr val="0561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6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777023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0740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x">
  <p:cSld name="Diapositive de titr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5959172" y="6404293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961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">
  <p:cSld name="Titre et contenu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 descr="Graphique 15"/>
          <p:cNvPicPr preferRelativeResize="0"/>
          <p:nvPr/>
        </p:nvPicPr>
        <p:blipFill rotWithShape="1">
          <a:blip r:embed="rId2">
            <a:alphaModFix/>
          </a:blip>
          <a:srcRect l="44568" b="74568"/>
          <a:stretch/>
        </p:blipFill>
        <p:spPr>
          <a:xfrm>
            <a:off x="10820400" y="6281929"/>
            <a:ext cx="1371601" cy="5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 descr="Imag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5292" y="6382511"/>
            <a:ext cx="620865" cy="364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0" y="62977"/>
            <a:ext cx="10515600" cy="70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15" descr="Graphiqu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8100000">
            <a:off x="183440" y="449242"/>
            <a:ext cx="681936" cy="63457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5959172" y="6404293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8420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 1">
  <p:cSld name="Titre et contenu 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 descr="Graphique 15"/>
          <p:cNvPicPr preferRelativeResize="0"/>
          <p:nvPr/>
        </p:nvPicPr>
        <p:blipFill rotWithShape="1">
          <a:blip r:embed="rId2">
            <a:alphaModFix/>
          </a:blip>
          <a:srcRect l="44567" b="74568"/>
          <a:stretch/>
        </p:blipFill>
        <p:spPr>
          <a:xfrm>
            <a:off x="10820400" y="6281928"/>
            <a:ext cx="1371601" cy="58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 descr="Imag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5292" y="6382511"/>
            <a:ext cx="620865" cy="364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0" y="62976"/>
            <a:ext cx="105156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6" descr="Graphiqu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8100000">
            <a:off x="183440" y="449244"/>
            <a:ext cx="681936" cy="63457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5959172" y="6404292"/>
            <a:ext cx="2736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200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 descr="Graphique 15"/>
          <p:cNvPicPr preferRelativeResize="0"/>
          <p:nvPr/>
        </p:nvPicPr>
        <p:blipFill rotWithShape="1">
          <a:blip r:embed="rId2">
            <a:alphaModFix/>
          </a:blip>
          <a:srcRect l="44568" b="74568"/>
          <a:stretch/>
        </p:blipFill>
        <p:spPr>
          <a:xfrm>
            <a:off x="10820400" y="6281929"/>
            <a:ext cx="1371601" cy="5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7" descr="Imag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5292" y="6382511"/>
            <a:ext cx="620865" cy="364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5959172" y="6404293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9503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e de titre">
  <p:cSld name="1_Diapositive de titr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 descr="Graphique 15"/>
          <p:cNvPicPr preferRelativeResize="0"/>
          <p:nvPr/>
        </p:nvPicPr>
        <p:blipFill rotWithShape="1">
          <a:blip r:embed="rId2">
            <a:alphaModFix/>
          </a:blip>
          <a:srcRect l="44568" b="74568"/>
          <a:stretch/>
        </p:blipFill>
        <p:spPr>
          <a:xfrm>
            <a:off x="10820400" y="6281929"/>
            <a:ext cx="1371601" cy="5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 descr="Imag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5292" y="6382511"/>
            <a:ext cx="620865" cy="36413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1334053" y="3191469"/>
            <a:ext cx="9523897" cy="4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2619928" y="4274447"/>
            <a:ext cx="6952144" cy="31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872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 sz="2267" u="sng">
                <a:latin typeface="Verdana"/>
                <a:ea typeface="Verdana"/>
                <a:cs typeface="Verdana"/>
                <a:sym typeface="Verdana"/>
              </a:defRPr>
            </a:lvl1pPr>
            <a:lvl2pPr marL="1219170" lvl="1" indent="-44872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 sz="2267" u="sng">
                <a:latin typeface="Verdana"/>
                <a:ea typeface="Verdana"/>
                <a:cs typeface="Verdana"/>
                <a:sym typeface="Verdana"/>
              </a:defRPr>
            </a:lvl2pPr>
            <a:lvl3pPr marL="1828754" lvl="2" indent="-44872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 sz="2267" u="sng">
                <a:latin typeface="Verdana"/>
                <a:ea typeface="Verdana"/>
                <a:cs typeface="Verdana"/>
                <a:sym typeface="Verdana"/>
              </a:defRPr>
            </a:lvl3pPr>
            <a:lvl4pPr marL="2438339" lvl="3" indent="-44872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 sz="2267" u="sng">
                <a:latin typeface="Verdana"/>
                <a:ea typeface="Verdana"/>
                <a:cs typeface="Verdana"/>
                <a:sym typeface="Verdana"/>
              </a:defRPr>
            </a:lvl4pPr>
            <a:lvl5pPr marL="3047924" lvl="4" indent="-44872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 sz="2267" u="sng">
                <a:latin typeface="Verdana"/>
                <a:ea typeface="Verdana"/>
                <a:cs typeface="Verdana"/>
                <a:sym typeface="Verdana"/>
              </a:defRPr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250390" y="6450013"/>
            <a:ext cx="182217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5850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2372468" y="358160"/>
            <a:ext cx="7447200" cy="8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b="1" i="0">
                <a:solidFill>
                  <a:srgbClr val="F8663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843783" y="1721320"/>
            <a:ext cx="105044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 sz="1333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2pPr>
            <a:lvl3pPr marL="1828754" lvl="2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3pPr>
            <a:lvl4pPr marL="2438339" lvl="3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4pPr>
            <a:lvl5pPr marL="3047924" lvl="4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5pPr>
            <a:lvl6pPr marL="3657509" lvl="5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6pPr>
            <a:lvl7pPr marL="4267093" lvl="6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7pPr>
            <a:lvl8pPr marL="4876678" lvl="7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8pPr>
            <a:lvl9pPr marL="5486263" lvl="8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5985137" y="6569075"/>
            <a:ext cx="215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6933" marR="0" lvl="0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933" marR="0" lvl="1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933" marR="0" lvl="2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933" marR="0" lvl="3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933" marR="0" lvl="4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933" marR="0" lvl="5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6933" marR="0" lvl="6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933" marR="0" lvl="7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6933" marR="0" lvl="8" indent="0" algn="l" rtl="0">
              <a:lnSpc>
                <a:spcPct val="116923"/>
              </a:lnSpc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4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16582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21568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021568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07286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773338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20893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913288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20893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913288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50322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12550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218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9642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91157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615" y="100656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65273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309536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233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03004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67017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S CLAIR"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42504"/>
            <a:ext cx="884158" cy="635816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9919E5B-05D0-854E-B2CF-0940C23F0C7D}"/>
              </a:ext>
            </a:extLst>
          </p:cNvPr>
          <p:cNvGrpSpPr/>
          <p:nvPr userDrawn="1"/>
        </p:nvGrpSpPr>
        <p:grpSpPr>
          <a:xfrm>
            <a:off x="-252537" y="116633"/>
            <a:ext cx="1728193" cy="1545694"/>
            <a:chOff x="251519" y="243664"/>
            <a:chExt cx="2160240" cy="1932117"/>
          </a:xfrm>
        </p:grpSpPr>
        <p:sp>
          <p:nvSpPr>
            <p:cNvPr id="20" name="Hexagone 19">
              <a:extLst>
                <a:ext uri="{FF2B5EF4-FFF2-40B4-BE49-F238E27FC236}">
                  <a16:creationId xmlns:a16="http://schemas.microsoft.com/office/drawing/2014/main" id="{81694056-AFEF-3041-929D-FDDA44B5061F}"/>
                </a:ext>
              </a:extLst>
            </p:cNvPr>
            <p:cNvSpPr/>
            <p:nvPr/>
          </p:nvSpPr>
          <p:spPr>
            <a:xfrm rot="5400000">
              <a:off x="178126" y="317057"/>
              <a:ext cx="1443541" cy="1296755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Hexagone 20">
              <a:extLst>
                <a:ext uri="{FF2B5EF4-FFF2-40B4-BE49-F238E27FC236}">
                  <a16:creationId xmlns:a16="http://schemas.microsoft.com/office/drawing/2014/main" id="{16A3C3D3-F794-3446-A129-C9114657E4B2}"/>
                </a:ext>
              </a:extLst>
            </p:cNvPr>
            <p:cNvSpPr/>
            <p:nvPr/>
          </p:nvSpPr>
          <p:spPr>
            <a:xfrm rot="162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Hexagone 22">
              <a:extLst>
                <a:ext uri="{FF2B5EF4-FFF2-40B4-BE49-F238E27FC236}">
                  <a16:creationId xmlns:a16="http://schemas.microsoft.com/office/drawing/2014/main" id="{88C37CCE-1A30-9841-8283-809BAF77DF1A}"/>
                </a:ext>
              </a:extLst>
            </p:cNvPr>
            <p:cNvSpPr/>
            <p:nvPr/>
          </p:nvSpPr>
          <p:spPr>
            <a:xfrm rot="16200000">
              <a:off x="1232649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F344A55-EE2A-F943-95DD-986DE6E36FB9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27E95A16-6DB0-FA4B-814B-EF5B398AA521}"/>
                </a:ext>
              </a:extLst>
            </p:cNvPr>
            <p:cNvSpPr/>
            <p:nvPr/>
          </p:nvSpPr>
          <p:spPr>
            <a:xfrm rot="162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84C12282-E3F8-7749-8EC1-989552BA0E65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8724AF2E-BF38-8841-8F20-64B412E91511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9AA89AD-840A-9A4B-9B24-7056F4CA1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3620"/>
            <a:ext cx="10515600" cy="8677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lang="fr-FR" sz="3200" b="1" kern="1200" dirty="0">
                <a:solidFill>
                  <a:srgbClr val="007A8C"/>
                </a:solidFill>
                <a:latin typeface="Inpi" pitchFamily="2" charset="77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83147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1" y="385427"/>
            <a:ext cx="10375412" cy="679699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16589" y="904264"/>
            <a:ext cx="10375412" cy="61294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7520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1" y="385249"/>
            <a:ext cx="10359015" cy="743579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88480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75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1315616"/>
            <a:ext cx="5128305" cy="741784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746034" y="1315616"/>
            <a:ext cx="4935895" cy="454543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240971" y="2057401"/>
            <a:ext cx="4727123" cy="3811588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Plus un slide est sobre, plus il a des chances d’être lu.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438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2065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16583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021568"/>
            <a:ext cx="5181600" cy="435133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021568"/>
            <a:ext cx="5181600" cy="435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9746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773339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20893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913289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20893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913289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98747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0274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Mid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A7BCBA-7E53-1945-9AE0-F90632ADCC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200" y="0"/>
            <a:ext cx="2208498" cy="722376"/>
            <a:chOff x="540068" y="100145"/>
            <a:chExt cx="2285556" cy="7475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736F70-1BB7-C045-9C3F-BC3BEEC088D5}"/>
                </a:ext>
              </a:extLst>
            </p:cNvPr>
            <p:cNvSpPr/>
            <p:nvPr userDrawn="1"/>
          </p:nvSpPr>
          <p:spPr>
            <a:xfrm>
              <a:off x="540068" y="100145"/>
              <a:ext cx="2285556" cy="7475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8DE38F4-3BE1-A149-BAEE-FE99F5A1F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5893" y="334820"/>
              <a:ext cx="1573530" cy="250549"/>
            </a:xfrm>
            <a:prstGeom prst="rect">
              <a:avLst/>
            </a:prstGeom>
          </p:spPr>
        </p:pic>
      </p:grp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3C1498B-0C79-534B-A890-7EBD578B22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F8A9C65C-45CA-8E4D-81F9-664D2065E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09468"/>
            <a:ext cx="6400800" cy="5909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87C389-C773-0D4A-ACE1-BC9F886CEDDF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chemeClr val="tx2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F5D1481-AF2E-FE43-AAC2-EA533B3E1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0013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1A3CC2E-80E7-ED49-91DD-42FAAFB487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0013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5BFD138-93D4-2247-B49A-AAA09F5E03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9008" y="1463948"/>
            <a:ext cx="5102992" cy="53940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65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F0A82E-0769-9D4C-AD78-64F367B0A0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200" y="0"/>
            <a:ext cx="2208498" cy="722376"/>
            <a:chOff x="540068" y="100145"/>
            <a:chExt cx="2285556" cy="7475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94C6C5-DEB3-3E46-9D99-63E83EDAB8E7}"/>
                </a:ext>
              </a:extLst>
            </p:cNvPr>
            <p:cNvSpPr/>
            <p:nvPr userDrawn="1"/>
          </p:nvSpPr>
          <p:spPr>
            <a:xfrm>
              <a:off x="540068" y="100145"/>
              <a:ext cx="2285556" cy="7475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2EF2F34-A29C-CB44-B9E4-458DD5B90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5893" y="334820"/>
              <a:ext cx="1573530" cy="250549"/>
            </a:xfrm>
            <a:prstGeom prst="rect">
              <a:avLst/>
            </a:prstGeom>
          </p:spPr>
        </p:pic>
      </p:grp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2443A2A-54C3-2449-BC0A-6077B3B13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E01B472D-E30C-6948-99F9-F6C467E2B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8"/>
            <a:ext cx="6400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CDF3E4-C7D1-A945-AB89-BA3B6D167641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rgbClr val="FFFFFF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992A285-1EF8-0841-91DD-8B56A57D9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88A5C4E9-8A07-DF4C-9DF4-5887F14358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49DDB3F-71B5-3042-81CF-C004BA2FCF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9008" y="1463948"/>
            <a:ext cx="5102992" cy="53940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18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FONCÉ"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>
                <a:lumMod val="6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95E0D4C-BCAF-AD45-9C09-87666BAFD1A0}"/>
              </a:ext>
            </a:extLst>
          </p:cNvPr>
          <p:cNvGrpSpPr/>
          <p:nvPr userDrawn="1"/>
        </p:nvGrpSpPr>
        <p:grpSpPr>
          <a:xfrm>
            <a:off x="-252537" y="116633"/>
            <a:ext cx="1728193" cy="1545694"/>
            <a:chOff x="251519" y="243664"/>
            <a:chExt cx="2160240" cy="1932117"/>
          </a:xfrm>
        </p:grpSpPr>
        <p:sp>
          <p:nvSpPr>
            <p:cNvPr id="15" name="Hexagone 14">
              <a:extLst>
                <a:ext uri="{FF2B5EF4-FFF2-40B4-BE49-F238E27FC236}">
                  <a16:creationId xmlns:a16="http://schemas.microsoft.com/office/drawing/2014/main" id="{E1507A58-1B94-BB4D-B9D2-F8E670C1632E}"/>
                </a:ext>
              </a:extLst>
            </p:cNvPr>
            <p:cNvSpPr/>
            <p:nvPr/>
          </p:nvSpPr>
          <p:spPr>
            <a:xfrm rot="5400000">
              <a:off x="178126" y="317057"/>
              <a:ext cx="1443541" cy="1296755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2A91A822-09BA-0C44-836B-5D269093FC78}"/>
                </a:ext>
              </a:extLst>
            </p:cNvPr>
            <p:cNvSpPr/>
            <p:nvPr/>
          </p:nvSpPr>
          <p:spPr>
            <a:xfrm rot="162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Hexagone 16">
              <a:extLst>
                <a:ext uri="{FF2B5EF4-FFF2-40B4-BE49-F238E27FC236}">
                  <a16:creationId xmlns:a16="http://schemas.microsoft.com/office/drawing/2014/main" id="{D2E4F2B7-8A86-1442-B50C-52F9288B1C9E}"/>
                </a:ext>
              </a:extLst>
            </p:cNvPr>
            <p:cNvSpPr/>
            <p:nvPr/>
          </p:nvSpPr>
          <p:spPr>
            <a:xfrm rot="16200000">
              <a:off x="1232649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FD3C687F-1F09-654A-B132-74A2CE943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42504"/>
            <a:ext cx="884158" cy="63581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84702011-0062-C34E-BB7D-1983F27BED19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EB26462E-70B4-F94C-9E25-DFFC32696835}"/>
                </a:ext>
              </a:extLst>
            </p:cNvPr>
            <p:cNvSpPr/>
            <p:nvPr/>
          </p:nvSpPr>
          <p:spPr>
            <a:xfrm rot="162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2BFD0291-4E07-5D41-8D3C-5B076CA816FE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E43C5B3B-ECDE-2E4B-84CC-6193916782CF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33" name="Titre 1">
            <a:extLst>
              <a:ext uri="{FF2B5EF4-FFF2-40B4-BE49-F238E27FC236}">
                <a16:creationId xmlns:a16="http://schemas.microsoft.com/office/drawing/2014/main" id="{7A4E9756-2B30-D445-B963-EEA9F1831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4657"/>
            <a:ext cx="10515600" cy="8677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>
                <a:solidFill>
                  <a:srgbClr val="05616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94211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A7BCBA-7E53-1945-9AE0-F90632ADCC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200" y="0"/>
            <a:ext cx="2208498" cy="722376"/>
            <a:chOff x="540068" y="100145"/>
            <a:chExt cx="2285556" cy="7475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736F70-1BB7-C045-9C3F-BC3BEEC088D5}"/>
                </a:ext>
              </a:extLst>
            </p:cNvPr>
            <p:cNvSpPr/>
            <p:nvPr userDrawn="1"/>
          </p:nvSpPr>
          <p:spPr>
            <a:xfrm>
              <a:off x="540068" y="100145"/>
              <a:ext cx="2285556" cy="7475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8DE38F4-3BE1-A149-BAEE-FE99F5A1F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5893" y="334820"/>
              <a:ext cx="1573530" cy="250549"/>
            </a:xfrm>
            <a:prstGeom prst="rect">
              <a:avLst/>
            </a:prstGeom>
          </p:spPr>
        </p:pic>
      </p:grp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ED72265-9F9E-2643-8DEC-7C85FFE77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F582BCA-CFA2-FF4E-98F9-6CDD0ED833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8"/>
            <a:ext cx="6400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E5B15E-B92C-034A-A7BC-78DC3593C6C9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rgbClr val="FFFFFF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B42F57F-0985-4942-BD0B-6375BC3A8D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5715164-46D1-2D4C-AFAB-2970A1FDB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EE55167-6487-EA42-914A-2032AE6002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9008" y="1463948"/>
            <a:ext cx="5102992" cy="53940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04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2D293F1-9C20-2B44-8CD3-456071D29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8"/>
            <a:ext cx="6400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1D411F-9580-5A4C-A15D-17FE0C8C9915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rgbClr val="FFFFFF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82917CB-EB8D-6D43-A057-9A42D1F818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D0386CB-ECBF-624C-B742-A0C807B564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1FF9821-EF4A-7847-AD1F-4BE2C250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10252C-17E6-4F41-8180-DC3D39D13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9008" y="1463948"/>
            <a:ext cx="5102992" cy="53940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FCA245-614D-1046-9459-E5CC2E96B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921" y="-3681"/>
            <a:ext cx="2208777" cy="7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Green Tag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F0A82E-0769-9D4C-AD78-64F367B0A0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200" y="0"/>
            <a:ext cx="2208498" cy="722376"/>
            <a:chOff x="540068" y="100145"/>
            <a:chExt cx="2285556" cy="7475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94C6C5-DEB3-3E46-9D99-63E83EDAB8E7}"/>
                </a:ext>
              </a:extLst>
            </p:cNvPr>
            <p:cNvSpPr/>
            <p:nvPr userDrawn="1"/>
          </p:nvSpPr>
          <p:spPr>
            <a:xfrm>
              <a:off x="540068" y="100145"/>
              <a:ext cx="2285556" cy="7475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2EF2F34-A29C-CB44-B9E4-458DD5B90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5893" y="334820"/>
              <a:ext cx="1573530" cy="250549"/>
            </a:xfrm>
            <a:prstGeom prst="rect">
              <a:avLst/>
            </a:prstGeom>
          </p:spPr>
        </p:pic>
      </p:grp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2443A2A-54C3-2449-BC0A-6077B3B13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E01B472D-E30C-6948-99F9-F6C467E2B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8"/>
            <a:ext cx="6400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CDF3E4-C7D1-A945-AB89-BA3B6D167641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rgbClr val="FFFFFF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992A285-1EF8-0841-91DD-8B56A57D9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88A5C4E9-8A07-DF4C-9DF4-5887F14358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FBDAA93C-2B2C-1246-A862-574AE6FC6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</a:blip>
          <a:srcRect l="10000" r="24786" b="13947"/>
          <a:stretch/>
        </p:blipFill>
        <p:spPr>
          <a:xfrm>
            <a:off x="6522255" y="1243563"/>
            <a:ext cx="5669745" cy="56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Cover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75E031-1916-344B-B406-5A0C71A64A62}"/>
              </a:ext>
            </a:extLst>
          </p:cNvPr>
          <p:cNvSpPr/>
          <p:nvPr userDrawn="1"/>
        </p:nvSpPr>
        <p:spPr>
          <a:xfrm>
            <a:off x="0" y="-2"/>
            <a:ext cx="7724222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8A1F47-03C6-324D-BBB5-A441F490734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200" y="0"/>
            <a:ext cx="2208498" cy="722376"/>
            <a:chOff x="540068" y="100145"/>
            <a:chExt cx="2285556" cy="7475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24AF12-5E69-E342-B59D-2B88F0F87EB2}"/>
                </a:ext>
              </a:extLst>
            </p:cNvPr>
            <p:cNvSpPr/>
            <p:nvPr userDrawn="1"/>
          </p:nvSpPr>
          <p:spPr>
            <a:xfrm>
              <a:off x="540068" y="100145"/>
              <a:ext cx="2285556" cy="7475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B19E052-9230-4444-A414-9BA3E4A17A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5893" y="334820"/>
              <a:ext cx="1573530" cy="250549"/>
            </a:xfrm>
            <a:prstGeom prst="rect">
              <a:avLst/>
            </a:prstGeom>
          </p:spPr>
        </p:pic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D287384F-0C77-1743-BB8C-D803E4261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8"/>
            <a:ext cx="6400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35A1F0-8C28-0F45-AC21-EBD245049D92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rgbClr val="FFFFFF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B9D94C7-77A9-BD4C-A1BB-D18E8B621C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CAD910C-FAB3-B04D-A0DD-1EC9CEBF48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BC2560F-859F-164A-A7E8-15E3D1166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</p:spTree>
    <p:extLst>
      <p:ext uri="{BB962C8B-B14F-4D97-AF65-F5344CB8AC3E}">
        <p14:creationId xmlns:p14="http://schemas.microsoft.com/office/powerpoint/2010/main" val="99430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Cover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B0C420-F0AD-894F-900C-631F23860CCA}"/>
              </a:ext>
            </a:extLst>
          </p:cNvPr>
          <p:cNvSpPr/>
          <p:nvPr userDrawn="1"/>
        </p:nvSpPr>
        <p:spPr>
          <a:xfrm>
            <a:off x="0" y="-2"/>
            <a:ext cx="7724222" cy="68580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ED30CE-31A0-054D-9A27-886A46F5B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921" y="-3681"/>
            <a:ext cx="2208777" cy="717135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AE2C5D8-E152-2442-9AD7-0FEEE4992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8"/>
            <a:ext cx="6400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85FC85-5E5D-3143-B3C6-855E5ABB976D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019735" cy="0"/>
          </a:xfrm>
          <a:prstGeom prst="line">
            <a:avLst/>
          </a:prstGeom>
          <a:ln w="28575" cap="flat">
            <a:solidFill>
              <a:srgbClr val="FFFFFF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B3B0E86-8468-2241-A69F-E492B0BD6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6921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DA5FB02-62D8-1B4E-8D0E-4485DA67F7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93029" y="3638281"/>
            <a:ext cx="2705100" cy="59247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Char char="​"/>
              <a:defRPr sz="1600" b="1" i="0" spc="3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Microsoft Sans Serif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Font typeface="Microsoft Sans Serif" panose="020B0604020202020204" pitchFamily="34" charset="0"/>
              <a:buChar char="​"/>
              <a:defRPr sz="1800" baseline="0">
                <a:solidFill>
                  <a:schemeClr val="bg1"/>
                </a:solidFill>
              </a:defRPr>
            </a:lvl4pPr>
            <a:lvl5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  <a:lvl6pPr>
              <a:lnSpc>
                <a:spcPct val="98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6pPr>
            <a:lvl7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7pPr>
            <a:lvl8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8pPr>
            <a:lvl9pPr>
              <a:lnSpc>
                <a:spcPct val="98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DC5DB23-B321-E74B-BF00-6D3258D3C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6159000"/>
            <a:ext cx="5867094" cy="229418"/>
          </a:xfrm>
        </p:spPr>
        <p:txBody>
          <a:bodyPr/>
          <a:lstStyle>
            <a:lvl1pPr marL="0" indent="0">
              <a:lnSpc>
                <a:spcPct val="98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8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Webinar Name and or Date</a:t>
            </a:r>
          </a:p>
        </p:txBody>
      </p:sp>
    </p:spTree>
    <p:extLst>
      <p:ext uri="{BB962C8B-B14F-4D97-AF65-F5344CB8AC3E}">
        <p14:creationId xmlns:p14="http://schemas.microsoft.com/office/powerpoint/2010/main" val="3134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72">
          <p15:clr>
            <a:srgbClr val="5ACBF0"/>
          </p15:clr>
        </p15:guide>
        <p15:guide id="2" orient="horz" pos="2592">
          <p15:clr>
            <a:srgbClr val="5ACBF0"/>
          </p15:clr>
        </p15:guide>
        <p15:guide id="3" orient="horz" pos="2736">
          <p15:clr>
            <a:srgbClr val="5ACBF0"/>
          </p15:clr>
        </p15:guide>
        <p15:guide id="4" orient="horz" pos="288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7E7268D-F4C2-4E13-9E9A-422BC2B2E31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BF9758BA-5DF2-4EAE-80B9-8B51EAE941D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5300" y="1118967"/>
            <a:ext cx="11152061" cy="3966719"/>
          </a:xfrm>
        </p:spPr>
        <p:txBody>
          <a:bodyPr/>
          <a:lstStyle>
            <a:lvl1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>
                <a:tab pos="2620963" algn="l"/>
              </a:tabLst>
              <a:defRPr sz="320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>
                <a:tab pos="2620963" algn="l"/>
              </a:tabLst>
              <a:defRPr sz="3200">
                <a:solidFill>
                  <a:schemeClr val="bg1">
                    <a:lumMod val="85000"/>
                  </a:schemeClr>
                </a:solidFill>
                <a:latin typeface="+mj-lt"/>
              </a:defRPr>
            </a:lvl2pPr>
            <a:lvl3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j-lt"/>
              </a:defRPr>
            </a:lvl3pPr>
            <a:lvl4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bg1">
                    <a:lumMod val="85000"/>
                  </a:schemeClr>
                </a:solidFill>
                <a:latin typeface="+mj-lt"/>
              </a:defRPr>
            </a:lvl4pPr>
            <a:lvl5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bg1">
                    <a:lumMod val="8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Sixth level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0F840B8-A192-0646-8228-323BE3DE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8149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Green 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BF9758BA-5DF2-4EAE-80B9-8B51EAE941D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5300" y="1118967"/>
            <a:ext cx="11152061" cy="3966719"/>
          </a:xfrm>
        </p:spPr>
        <p:txBody>
          <a:bodyPr/>
          <a:lstStyle>
            <a:lvl1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>
                <a:tab pos="2620963" algn="l"/>
              </a:tabLst>
              <a:defRPr sz="320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>
                <a:tab pos="2620963" algn="l"/>
              </a:tabLst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defRPr>
            </a:lvl2pPr>
            <a:lvl3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j-lt"/>
              </a:defRPr>
            </a:lvl3pPr>
            <a:lvl4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defRPr>
            </a:lvl4pPr>
            <a:lvl5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Sixth level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0F840B8-A192-0646-8228-323BE3DE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8149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245BF9-BC91-1F40-990C-D2D485325597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29459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BF9758BA-5DF2-4EAE-80B9-8B51EAE941D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3776" y="1115568"/>
            <a:ext cx="11152061" cy="3966719"/>
          </a:xfrm>
        </p:spPr>
        <p:txBody>
          <a:bodyPr lIns="0" rIns="0"/>
          <a:lstStyle>
            <a:lvl1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20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</a:defRPr>
            </a:lvl2pPr>
            <a:lvl3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j-lt"/>
              </a:defRPr>
            </a:lvl3pPr>
            <a:lvl4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</a:defRPr>
            </a:lvl4pPr>
            <a:lvl5pPr marL="457200" indent="-457200" algn="l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Sixth level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B2B719B-39EE-8D47-B741-96E4DD7F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8149"/>
            <a:ext cx="11187112" cy="67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D3C40-B835-7F4B-826B-99F384F4E45D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E4A971-DD12-C448-9140-A36980129C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BF9758BA-5DF2-4EAE-80B9-8B51EAE941D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3776" y="1115568"/>
            <a:ext cx="11152061" cy="3966719"/>
          </a:xfrm>
        </p:spPr>
        <p:txBody>
          <a:bodyPr lIns="0" rIns="0"/>
          <a:lstStyle>
            <a:lvl1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200">
                <a:solidFill>
                  <a:srgbClr val="7F9D95"/>
                </a:solidFill>
                <a:latin typeface="+mj-lt"/>
              </a:defRPr>
            </a:lvl2pPr>
            <a:lvl3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j-lt"/>
              </a:defRPr>
            </a:lvl3pPr>
            <a:lvl4pPr marL="457200" indent="-457200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rgbClr val="7F9D95"/>
                </a:solidFill>
                <a:latin typeface="+mj-lt"/>
              </a:defRPr>
            </a:lvl4pPr>
            <a:lvl5pPr marL="457200" indent="-457200" algn="l">
              <a:lnSpc>
                <a:spcPct val="107000"/>
              </a:lnSpc>
              <a:spcBef>
                <a:spcPts val="9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200">
                <a:solidFill>
                  <a:srgbClr val="7F9D95"/>
                </a:solidFill>
                <a:effectLst/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Sixth level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B2B719B-39EE-8D47-B741-96E4DD7F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8149"/>
            <a:ext cx="11187112" cy="67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D3C40-B835-7F4B-826B-99F384F4E45D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4CE3D0C-9F11-3543-A858-21CE4FBF4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Green 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5300" y="1115568"/>
            <a:ext cx="11190732" cy="44693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78A050-C207-C947-B5EA-E3014688FB9E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79335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 FONCÉ VIDE">
    <p:bg bwMode="gray">
      <p:bgPr>
        <a:gradFill>
          <a:gsLst>
            <a:gs pos="0">
              <a:srgbClr val="037A82"/>
            </a:gs>
            <a:gs pos="100000">
              <a:srgbClr val="05616F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698F946-CD27-F047-BE39-2FB3B8FFC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30312"/>
            <a:ext cx="889403" cy="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0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77CEA8-8D7D-374E-92C6-82319FF73620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48EA388-F4CF-244E-B69F-411A3812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AA374AC-A651-5D46-A276-FEE05731D3A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5300" y="1115568"/>
            <a:ext cx="11190732" cy="44693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B17AAE3-8523-2647-A636-A5BED261F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1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5300" y="1115568"/>
            <a:ext cx="11190732" cy="44693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97DFD-A368-1549-B4F5-39139705BE4D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34F0B68-2C3C-B548-8188-B352D6109E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61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F182DC-1D7A-3343-B45E-164A383EDC34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3955213-3947-CC41-B5D5-8E294999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143C749-965B-B745-B6ED-4C947C6E213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5300" y="1115568"/>
            <a:ext cx="11190732" cy="4469313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57200" marR="0" indent="-17303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Microsoft Sans Serif" panose="020B0604020202020204" pitchFamily="34" charset="0"/>
              <a:buChar char="̶"/>
              <a:tabLst/>
              <a:defRPr>
                <a:solidFill>
                  <a:schemeClr val="tx1"/>
                </a:solidFill>
              </a:defRPr>
            </a:lvl2pPr>
            <a:lvl3pPr marL="630238" marR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Char char="◦"/>
              <a:tabLst/>
              <a:defRPr>
                <a:solidFill>
                  <a:schemeClr val="tx1"/>
                </a:solidFill>
              </a:defRPr>
            </a:lvl3pPr>
            <a:lvl4pPr marL="858838" marR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98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Microsoft Sans Serif" panose="020B0604020202020204" pitchFamily="34" charset="0"/>
              <a:buChar char="​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2073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Slide">
    <p:bg>
      <p:bgPr>
        <a:gradFill>
          <a:gsLst>
            <a:gs pos="9000">
              <a:srgbClr val="F4F4F4"/>
            </a:gs>
            <a:gs pos="100000">
              <a:srgbClr val="D7D7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5300" y="1115568"/>
            <a:ext cx="5600700" cy="4469313"/>
          </a:xfrm>
        </p:spPr>
        <p:txBody>
          <a:bodyPr/>
          <a:lstStyle>
            <a:lvl1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82C7710-BFE5-4004-BD33-03972A51A2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81241" y="1115568"/>
            <a:ext cx="2610852" cy="4469313"/>
          </a:xfrm>
        </p:spPr>
        <p:txBody>
          <a:bodyPr/>
          <a:lstStyle>
            <a:lvl1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5D196C-67F4-4D09-BEB9-5D62278C83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73865" y="1115568"/>
            <a:ext cx="2610852" cy="4469313"/>
          </a:xfrm>
        </p:spPr>
        <p:txBody>
          <a:bodyPr/>
          <a:lstStyle>
            <a:lvl1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12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674FC-5CEC-654D-B3D5-D995E4A599D8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213651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Green 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5E197C-F6EC-EC43-98CF-C9632577C1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280160" cy="0"/>
          </a:xfrm>
          <a:prstGeom prst="line">
            <a:avLst/>
          </a:prstGeom>
          <a:ln w="28575" cap="flat">
            <a:solidFill>
              <a:srgbClr val="000000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8E1AE38-ACE2-D542-B755-FD5950661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657600"/>
            <a:ext cx="8686800" cy="40011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990F6B1-0842-2B41-945C-84A733525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9"/>
            <a:ext cx="8686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32B4D-72B2-A444-8F53-37066C71EDC2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894283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D345927D-32C2-0042-AC54-E500B8771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9"/>
            <a:ext cx="8686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8926AD-8B66-B340-BCAB-66538717B75A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28016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9E6009E-227A-2A4A-98FE-8BD032775A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657600"/>
            <a:ext cx="8686800" cy="323165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A8AD0-A0B2-9C4A-9754-63223259E678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626771-BDC0-6A4B-BADE-15E2400679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4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AF608B15-C8C7-5643-84D5-284FCF77B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9"/>
            <a:ext cx="8686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E41F1C-FCED-DA41-8994-DEF367F2A3E7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28016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6370AB5-4934-D146-9E7D-F784D8DCB4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657600"/>
            <a:ext cx="8686800" cy="323165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30ED1-1C04-5648-8CCC-7D4DEE3C2AC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A601E20-6732-714B-99D9-BC00CC453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E7CF6517-C839-F149-8DF4-916D58FFA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9"/>
            <a:ext cx="8686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4000" strike="noStrik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A7F4F9-8B48-BD45-AD7E-C852BF58D1FC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28016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B243340-B547-8548-BBB9-BF262B3E4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657600"/>
            <a:ext cx="8686800" cy="323165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4F99F-0824-7444-B066-0066F3E6779B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2CC5410-3C1E-A449-9D19-4FE33A008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83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CEFC8E-5C27-3947-B0CA-53926EB9A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0000">
                <a:schemeClr val="tx1">
                  <a:alpha val="0"/>
                </a:schemeClr>
              </a:gs>
              <a:gs pos="36000">
                <a:schemeClr val="tx1">
                  <a:alpha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6967029-70F6-4D4C-9AF8-1E04283F03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54069"/>
            <a:ext cx="8686800" cy="646331"/>
          </a:xfrm>
        </p:spPr>
        <p:txBody>
          <a:bodyPr wrap="square" tIns="45720" rIns="91440" bIns="45720" anchor="b">
            <a:spAutoFit/>
          </a:bodyPr>
          <a:lstStyle>
            <a:lvl1pPr>
              <a:defRPr sz="4000" strike="noStrik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61C48D-0EEE-064C-9646-B6FD7EB081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657600"/>
            <a:ext cx="8686800" cy="323165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0F60D8-61F5-D742-A5A7-92F8F65D4106}"/>
              </a:ext>
            </a:extLst>
          </p:cNvPr>
          <p:cNvCxnSpPr>
            <a:cxnSpLocks/>
          </p:cNvCxnSpPr>
          <p:nvPr userDrawn="1"/>
        </p:nvCxnSpPr>
        <p:spPr>
          <a:xfrm>
            <a:off x="457200" y="3429000"/>
            <a:ext cx="128016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9C6722-B9A4-074F-A931-43AF0A6E70DC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7CDADA1-683F-804D-9082-FFABED76DF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37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Table ">
    <p:bg>
      <p:bgPr>
        <a:gradFill>
          <a:gsLst>
            <a:gs pos="9000">
              <a:srgbClr val="F4F4F4"/>
            </a:gs>
            <a:gs pos="100000">
              <a:srgbClr val="D7D7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5300" y="702339"/>
            <a:ext cx="11190732" cy="5698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3D7EB-EE50-2545-A9DA-A987BE4F4CCD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56629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233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0300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964418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3CBA6-C501-BA48-A10C-F71F764FB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05633"/>
            <a:ext cx="8686800" cy="614207"/>
          </a:xfrm>
        </p:spPr>
        <p:txBody>
          <a:bodyPr anchor="b" anchorCtr="0">
            <a:spAutoFit/>
          </a:bodyPr>
          <a:lstStyle>
            <a:lvl1pPr marL="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162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4572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6858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857E23-B271-3B49-80AC-4D5EE0FE4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494310"/>
            <a:ext cx="8686800" cy="276999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— Name,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87068-1B99-5446-BE60-690DFA04E9EF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324052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Green 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3CBA6-C501-BA48-A10C-F71F764FB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05633"/>
            <a:ext cx="8686800" cy="614207"/>
          </a:xfrm>
        </p:spPr>
        <p:txBody>
          <a:bodyPr anchor="b" anchorCtr="0">
            <a:spAutoFit/>
          </a:bodyPr>
          <a:lstStyle>
            <a:lvl1pPr marL="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162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4572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6858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857E23-B271-3B49-80AC-4D5EE0FE4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494310"/>
            <a:ext cx="8686800" cy="276999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— Name,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87068-1B99-5446-BE60-690DFA04E9EF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4075490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DABEC-88FA-3E41-BF54-CF1CE1CD4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494310"/>
            <a:ext cx="8686800" cy="276999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— Name, Company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24D7BD-DB1C-5B42-9ECD-B1FBAE2CCF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05633"/>
            <a:ext cx="8686800" cy="614207"/>
          </a:xfrm>
        </p:spPr>
        <p:txBody>
          <a:bodyPr anchor="b" anchorCtr="0">
            <a:sp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162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4572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6858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92587-84BE-3E4A-9740-1835461DCA16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E3F3F91F-C7BB-6742-A109-8217D5A83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4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DABEC-88FA-3E41-BF54-CF1CE1CD4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494310"/>
            <a:ext cx="8686800" cy="276999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— Name, Company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24D7BD-DB1C-5B42-9ECD-B1FBAE2CCF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05633"/>
            <a:ext cx="8686800" cy="614207"/>
          </a:xfrm>
        </p:spPr>
        <p:txBody>
          <a:bodyPr anchor="b" anchorCtr="0">
            <a:sp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162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4572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6858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98D09-AF3C-CC47-BDA7-7C7BC98F0107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C604416-2E82-214F-862B-7FE4346B4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01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3CBA6-C501-BA48-A10C-F71F764FB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05633"/>
            <a:ext cx="8686800" cy="614207"/>
          </a:xfrm>
        </p:spPr>
        <p:txBody>
          <a:bodyPr anchor="b" anchorCtr="0">
            <a:sp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162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4572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685800" indent="0"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857E23-B271-3B49-80AC-4D5EE0FE4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494310"/>
            <a:ext cx="8686800" cy="276999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— Name, Company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BDFD3-A636-7542-B090-5430E6BF9673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42EAEBB-E264-CA44-A531-5AAE03457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01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4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86DC54E-BC9A-403E-B943-067EB0AEEC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776" y="1928191"/>
            <a:ext cx="2460218" cy="4417944"/>
          </a:xfrm>
        </p:spPr>
        <p:txBody>
          <a:bodyPr/>
          <a:lstStyle>
            <a:lvl1pPr marL="0" indent="0">
              <a:spcAft>
                <a:spcPts val="800"/>
              </a:spcAft>
              <a:buFont typeface="Microsoft Sans Serif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C0EBA5C-4552-4C6D-B2C2-AA73A5DDDD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03249" y="1928191"/>
            <a:ext cx="2460218" cy="4417944"/>
          </a:xfrm>
        </p:spPr>
        <p:txBody>
          <a:bodyPr/>
          <a:lstStyle>
            <a:lvl1pPr marL="0" indent="0">
              <a:spcAft>
                <a:spcPts val="800"/>
              </a:spcAft>
              <a:buFont typeface="Microsoft Sans Serif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CFD2ACE9-D99A-45D2-A63C-106F2CBE1C9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2722" y="1928191"/>
            <a:ext cx="2460218" cy="4417944"/>
          </a:xfrm>
        </p:spPr>
        <p:txBody>
          <a:bodyPr/>
          <a:lstStyle>
            <a:lvl1pPr marL="0" indent="0">
              <a:spcAft>
                <a:spcPts val="800"/>
              </a:spcAft>
              <a:buFont typeface="Microsoft Sans Serif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92055D8C-2D8B-4A1A-A3B9-47C4B4B1BFE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222194" y="1928191"/>
            <a:ext cx="2460218" cy="4417944"/>
          </a:xfrm>
        </p:spPr>
        <p:txBody>
          <a:bodyPr/>
          <a:lstStyle>
            <a:lvl1pPr marL="0" indent="0">
              <a:spcAft>
                <a:spcPts val="800"/>
              </a:spcAft>
              <a:buFont typeface="Microsoft Sans Serif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1800"/>
              </a:spcBef>
              <a:buFont typeface="Microsoft Sans Serif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9A913B-18DE-48AE-B0E2-9E671B760402}"/>
              </a:ext>
            </a:extLst>
          </p:cNvPr>
          <p:cNvCxnSpPr>
            <a:cxnSpLocks/>
          </p:cNvCxnSpPr>
          <p:nvPr userDrawn="1"/>
        </p:nvCxnSpPr>
        <p:spPr>
          <a:xfrm>
            <a:off x="9212254" y="2400301"/>
            <a:ext cx="2460219" cy="0"/>
          </a:xfrm>
          <a:prstGeom prst="line">
            <a:avLst/>
          </a:prstGeom>
          <a:ln w="25400" cap="flat">
            <a:solidFill>
              <a:schemeClr val="bg1"/>
            </a:solidFill>
            <a:round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1B2AEE-AE24-434E-8313-96D907BCD30A}"/>
              </a:ext>
            </a:extLst>
          </p:cNvPr>
          <p:cNvCxnSpPr>
            <a:cxnSpLocks/>
          </p:cNvCxnSpPr>
          <p:nvPr userDrawn="1"/>
        </p:nvCxnSpPr>
        <p:spPr>
          <a:xfrm>
            <a:off x="6302781" y="2400301"/>
            <a:ext cx="2460219" cy="0"/>
          </a:xfrm>
          <a:prstGeom prst="line">
            <a:avLst/>
          </a:prstGeom>
          <a:ln w="25400" cap="flat">
            <a:solidFill>
              <a:schemeClr val="bg1"/>
            </a:solidFill>
            <a:round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D46350-3FC6-49AD-978F-1B19D7DD9E0A}"/>
              </a:ext>
            </a:extLst>
          </p:cNvPr>
          <p:cNvCxnSpPr>
            <a:cxnSpLocks/>
          </p:cNvCxnSpPr>
          <p:nvPr userDrawn="1"/>
        </p:nvCxnSpPr>
        <p:spPr>
          <a:xfrm>
            <a:off x="3393308" y="2400301"/>
            <a:ext cx="2460219" cy="0"/>
          </a:xfrm>
          <a:prstGeom prst="line">
            <a:avLst/>
          </a:prstGeom>
          <a:ln w="25400" cap="flat">
            <a:solidFill>
              <a:schemeClr val="bg1"/>
            </a:solidFill>
            <a:round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B0B170-491B-48AA-984B-ADF6215F3C1A}"/>
              </a:ext>
            </a:extLst>
          </p:cNvPr>
          <p:cNvCxnSpPr>
            <a:cxnSpLocks/>
          </p:cNvCxnSpPr>
          <p:nvPr userDrawn="1"/>
        </p:nvCxnSpPr>
        <p:spPr>
          <a:xfrm>
            <a:off x="483835" y="2400301"/>
            <a:ext cx="2460219" cy="0"/>
          </a:xfrm>
          <a:prstGeom prst="line">
            <a:avLst/>
          </a:prstGeom>
          <a:ln w="25400" cap="flat">
            <a:solidFill>
              <a:schemeClr val="bg1"/>
            </a:solidFill>
            <a:round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136108-3CCA-BB46-AD0A-2EFBFF3146AA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5D751D1-8185-1D49-A0B2-7FB73D4B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3EF76F46-57CC-F64E-B37C-9B9956E3AF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C1BEBD8-CB99-4D76-9C50-AAA93EE2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774" y="219456"/>
            <a:ext cx="5705638" cy="1174101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0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DE1AEC9-7B8A-4E3D-B89A-0E4E8B45A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6774" y="1536192"/>
            <a:ext cx="5705638" cy="431657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EAA3EB0-D03E-4D11-9513-1E6295E15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6774" y="2467228"/>
            <a:ext cx="5705638" cy="3780829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lnSpc>
                <a:spcPct val="120000"/>
              </a:lnSpc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54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hart Placeholder 12">
            <a:extLst>
              <a:ext uri="{FF2B5EF4-FFF2-40B4-BE49-F238E27FC236}">
                <a16:creationId xmlns:a16="http://schemas.microsoft.com/office/drawing/2014/main" id="{4546AE94-B09D-497C-A59F-95FDB9C4017D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93776" y="219455"/>
            <a:ext cx="4808083" cy="602860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AB9FF-106A-450D-A935-1970EE81FADE}"/>
              </a:ext>
            </a:extLst>
          </p:cNvPr>
          <p:cNvSpPr txBox="1"/>
          <p:nvPr userDrawn="1"/>
        </p:nvSpPr>
        <p:spPr>
          <a:xfrm>
            <a:off x="11541208" y="6515626"/>
            <a:ext cx="155492" cy="136448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‹N°›</a:t>
            </a:fld>
            <a:endParaRPr lang="en-US" sz="8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3F69FC7-9381-42C0-95AC-0DA89B9FD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7113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/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F5CF61-CF68-234F-B428-4CC77E7FBF4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0719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">
            <a:extLst>
              <a:ext uri="{FF2B5EF4-FFF2-40B4-BE49-F238E27FC236}">
                <a16:creationId xmlns:a16="http://schemas.microsoft.com/office/drawing/2014/main" id="{56B24CE7-C63A-4FA5-9632-AD995CA54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" y="1536192"/>
            <a:ext cx="5705638" cy="431657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2C9DB8A-AC9F-4BCB-92A7-C7BD8BDB4B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" y="2820061"/>
            <a:ext cx="5705638" cy="34279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lnSpc>
                <a:spcPct val="120000"/>
              </a:lnSpc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54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hart Placeholder 12">
            <a:extLst>
              <a:ext uri="{FF2B5EF4-FFF2-40B4-BE49-F238E27FC236}">
                <a16:creationId xmlns:a16="http://schemas.microsoft.com/office/drawing/2014/main" id="{F5DCB2A7-2D14-40D4-9ADD-CE3F9CDE5439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874328" y="219456"/>
            <a:ext cx="4808083" cy="581791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E33F96C-4D47-4FE9-995D-40E1D4118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7112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/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A2C0886-7B4F-5B48-9D6C-4AC82D28F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19456"/>
            <a:ext cx="4840788" cy="1056102"/>
          </a:xfrm>
        </p:spPr>
        <p:txBody>
          <a:bodyPr anchor="t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F6DC7-E17B-494E-AB6D-634F21190CDA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6859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724DE8-DBD5-4FAD-96A0-1E378D250E0C}"/>
              </a:ext>
            </a:extLst>
          </p:cNvPr>
          <p:cNvSpPr/>
          <p:nvPr userDrawn="1"/>
        </p:nvSpPr>
        <p:spPr>
          <a:xfrm>
            <a:off x="4437530" y="2348621"/>
            <a:ext cx="7244882" cy="3899411"/>
          </a:xfrm>
          <a:prstGeom prst="rect">
            <a:avLst/>
          </a:prstGeom>
          <a:gradFill>
            <a:gsLst>
              <a:gs pos="9000">
                <a:srgbClr val="F4F4F4"/>
              </a:gs>
              <a:gs pos="100000">
                <a:srgbClr val="D7D7D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188235C3-1885-48EC-A028-AAE2FCAD2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52232" y="2348621"/>
            <a:ext cx="7015478" cy="3846770"/>
          </a:xfrm>
        </p:spPr>
        <p:txBody>
          <a:bodyPr/>
          <a:lstStyle>
            <a:lvl5pPr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D5842CF6-95C4-43E7-AF20-E06C4C449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444" y="1532548"/>
            <a:ext cx="11187112" cy="431657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DFCE1D39-EAA6-401D-BD46-91AA06EA4C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776" y="2348622"/>
            <a:ext cx="3848821" cy="38994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A986D-E889-4C3C-80CB-7D329BBA5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19456"/>
            <a:ext cx="11187112" cy="1056102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6AC5180-5165-464F-82B0-86661435B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7112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/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D322D-C7EC-F642-83B8-E96AD2392719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369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8E9CA44-A0F5-4174-A079-0BFBD3BD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3318157"/>
            <a:ext cx="4637813" cy="2914201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1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72D2CC13-5C7C-446F-938C-16B91476E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299" y="1536192"/>
            <a:ext cx="4637813" cy="58668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1800"/>
              </a:spcBef>
              <a:buNone/>
              <a:defRPr sz="21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D596CA-B000-462B-B7D5-2886650200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39410" y="219456"/>
            <a:ext cx="6143002" cy="60129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CD6D156-FF57-6040-8607-C5AEA6E64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7112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/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39ECB14-856E-F34A-826B-CCFFE8951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19456"/>
            <a:ext cx="4840788" cy="1056102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B5279-8B06-2F4C-B669-431225A9F110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26413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0" y="385426"/>
            <a:ext cx="10375412" cy="679699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16588" y="904263"/>
            <a:ext cx="10375412" cy="61294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5224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DFCE1D39-EAA6-401D-BD46-91AA06EA4C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778" y="3619500"/>
            <a:ext cx="1985558" cy="278130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3D82049-AE55-4891-BE46-B14354700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94547" y="3619500"/>
            <a:ext cx="1985558" cy="278130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35EC712-7C65-435E-9E79-BC32026CE6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95316" y="3619500"/>
            <a:ext cx="1985558" cy="278130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357F48B0-E5A3-49FC-883A-BF4CBEDC68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96085" y="3619500"/>
            <a:ext cx="1985558" cy="278130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ABC84290-8559-42FD-AD90-39CBF60EDB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96854" y="3619500"/>
            <a:ext cx="1985558" cy="278130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3132E-D001-447D-9563-950DA66C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2038E708-ED15-412E-9C91-8DCB65F36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8" y="1029636"/>
            <a:ext cx="11187112" cy="43165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800" dirty="0"/>
            </a:lvl1pPr>
          </a:lstStyle>
          <a:p>
            <a:pPr marL="173038" lvl="0" indent="-173038">
              <a:lnSpc>
                <a:spcPct val="90000"/>
              </a:lnSpc>
              <a:spcBef>
                <a:spcPts val="180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BF5FF-D21A-2D4E-B160-54FAE5417552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6069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DFCE1D39-EAA6-401D-BD46-91AA06EA4C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259" y="3738910"/>
            <a:ext cx="2074835" cy="266189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3D82049-AE55-4891-BE46-B14354700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64790" y="3738909"/>
            <a:ext cx="2045074" cy="266188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35EC712-7C65-435E-9E79-BC32026CE6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42305" y="3738910"/>
            <a:ext cx="2068327" cy="266189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357F48B0-E5A3-49FC-883A-BF4CBEDC68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53266" y="3738909"/>
            <a:ext cx="2045074" cy="266188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ABC84290-8559-42FD-AD90-39CBF60EDB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96855" y="3738910"/>
            <a:ext cx="2045074" cy="266189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3132E-D001-447D-9563-950DA66C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2038E708-ED15-412E-9C91-8DCB65F36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1029635"/>
            <a:ext cx="11187112" cy="43165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800" dirty="0"/>
            </a:lvl1pPr>
          </a:lstStyle>
          <a:p>
            <a:pPr marL="173038" lvl="0" indent="-173038">
              <a:lnSpc>
                <a:spcPct val="90000"/>
              </a:lnSpc>
              <a:spcBef>
                <a:spcPts val="180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EFA07F7D-DF83-4AFB-B8B0-DCC1183686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021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4BD93B25-039F-4FA7-A050-2332286B81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64790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8FD8476-0EB0-4ABA-B420-D114F5EF1B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559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35C68CF-7D59-45AB-8EAC-D53CDE7317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67097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07BACB9-8AF1-4506-9345-E2B326D179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66328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A46FD-8822-4347-9091-AEA7CD8B285C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8116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title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DFCE1D39-EAA6-401D-BD46-91AA06EA4C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277" y="4333460"/>
            <a:ext cx="2031695" cy="206733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4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2pPr>
            <a:lvl3pPr marL="0" indent="0">
              <a:buFont typeface="Microsoft Sans Serif" panose="020B0604020202020204" pitchFamily="34" charset="0"/>
              <a:buChar char="​"/>
              <a:defRPr sz="1100"/>
            </a:lvl3pPr>
            <a:lvl4pPr marL="0" indent="0">
              <a:buFont typeface="Microsoft Sans Serif" panose="020B0604020202020204" pitchFamily="34" charset="0"/>
              <a:buChar char="​"/>
              <a:defRPr sz="11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3D82049-AE55-4891-BE46-B14354700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60218" y="4340924"/>
            <a:ext cx="2058909" cy="2059874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4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2pPr>
            <a:lvl3pPr marL="0" indent="0">
              <a:buFont typeface="Microsoft Sans Serif" panose="020B0604020202020204" pitchFamily="34" charset="0"/>
              <a:buChar char="​"/>
              <a:defRPr sz="1100"/>
            </a:lvl3pPr>
            <a:lvl4pPr marL="0" indent="0">
              <a:buFont typeface="Microsoft Sans Serif" panose="020B0604020202020204" pitchFamily="34" charset="0"/>
              <a:buChar char="​"/>
              <a:defRPr sz="11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35EC712-7C65-435E-9E79-BC32026CE6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5796" y="4333460"/>
            <a:ext cx="2031694" cy="206733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4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2pPr>
            <a:lvl3pPr marL="0" indent="0">
              <a:buFont typeface="Microsoft Sans Serif" panose="020B0604020202020204" pitchFamily="34" charset="0"/>
              <a:buChar char="​"/>
              <a:defRPr sz="1100"/>
            </a:lvl3pPr>
            <a:lvl4pPr marL="0" indent="0">
              <a:buFont typeface="Microsoft Sans Serif" panose="020B0604020202020204" pitchFamily="34" charset="0"/>
              <a:buChar char="​"/>
              <a:defRPr sz="11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357F48B0-E5A3-49FC-883A-BF4CBEDC68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66328" y="4340923"/>
            <a:ext cx="2032255" cy="2059875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4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2pPr>
            <a:lvl3pPr marL="0" indent="0">
              <a:buFont typeface="Microsoft Sans Serif" panose="020B0604020202020204" pitchFamily="34" charset="0"/>
              <a:buChar char="​"/>
              <a:defRPr sz="1100"/>
            </a:lvl3pPr>
            <a:lvl4pPr marL="0" indent="0">
              <a:buFont typeface="Microsoft Sans Serif" panose="020B0604020202020204" pitchFamily="34" charset="0"/>
              <a:buChar char="​"/>
              <a:defRPr sz="11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ABC84290-8559-42FD-AD90-39CBF60EDB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67203" y="4333460"/>
            <a:ext cx="2031693" cy="206733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4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2pPr>
            <a:lvl3pPr marL="0" indent="0">
              <a:buFont typeface="Microsoft Sans Serif" panose="020B0604020202020204" pitchFamily="34" charset="0"/>
              <a:buChar char="​"/>
              <a:defRPr sz="1100"/>
            </a:lvl3pPr>
            <a:lvl4pPr marL="0" indent="0">
              <a:buFont typeface="Microsoft Sans Serif" panose="020B0604020202020204" pitchFamily="34" charset="0"/>
              <a:buChar char="​"/>
              <a:defRPr sz="11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3132E-D001-447D-9563-950DA66C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2038E708-ED15-412E-9C91-8DCB65F36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1029637"/>
            <a:ext cx="11187112" cy="43165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800" dirty="0"/>
            </a:lvl1pPr>
          </a:lstStyle>
          <a:p>
            <a:pPr marL="173038" lvl="0" indent="-173038">
              <a:lnSpc>
                <a:spcPct val="90000"/>
              </a:lnSpc>
              <a:spcBef>
                <a:spcPts val="180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EFA07F7D-DF83-4AFB-B8B0-DCC1183686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021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4BD93B25-039F-4FA7-A050-2332286B81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64790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8FD8476-0EB0-4ABA-B420-D114F5EF1B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559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35C68CF-7D59-45AB-8EAC-D53CDE7317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67097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07BACB9-8AF1-4506-9345-E2B326D179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66328" y="1927285"/>
            <a:ext cx="2045074" cy="1680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A596F-4D96-4C7C-A38C-E8E1BC7F64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4022" y="3703483"/>
            <a:ext cx="2045074" cy="465106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3B198DD-5F9F-4CAE-8AEA-3FB054D777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9914" y="3710100"/>
            <a:ext cx="2072467" cy="465106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E41D366-F301-420C-85FE-917EC636ED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5559" y="3703483"/>
            <a:ext cx="2045073" cy="465106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9EECA40-48EC-4F8D-A6F3-C127DA59926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66328" y="3710100"/>
            <a:ext cx="2045075" cy="465106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DFFBD38-1E18-4147-8493-CEDBDDCE0E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667096" y="3703483"/>
            <a:ext cx="2045072" cy="465106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D2B53B-5216-4D94-B559-6DDCCDC7D001}"/>
              </a:ext>
            </a:extLst>
          </p:cNvPr>
          <p:cNvCxnSpPr>
            <a:cxnSpLocks/>
          </p:cNvCxnSpPr>
          <p:nvPr userDrawn="1"/>
        </p:nvCxnSpPr>
        <p:spPr>
          <a:xfrm>
            <a:off x="464021" y="4257019"/>
            <a:ext cx="548371" cy="0"/>
          </a:xfrm>
          <a:prstGeom prst="line">
            <a:avLst/>
          </a:prstGeom>
          <a:ln w="12700" cap="flat">
            <a:solidFill>
              <a:srgbClr val="231F20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94F496-6E6B-4B6D-8E06-CFAC85743777}"/>
              </a:ext>
            </a:extLst>
          </p:cNvPr>
          <p:cNvCxnSpPr>
            <a:cxnSpLocks/>
          </p:cNvCxnSpPr>
          <p:nvPr userDrawn="1"/>
        </p:nvCxnSpPr>
        <p:spPr>
          <a:xfrm>
            <a:off x="2759914" y="4260080"/>
            <a:ext cx="548371" cy="0"/>
          </a:xfrm>
          <a:prstGeom prst="line">
            <a:avLst/>
          </a:prstGeom>
          <a:ln w="12700" cap="flat">
            <a:solidFill>
              <a:srgbClr val="231F20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D33B90-09A9-4ED5-9601-8C33C3E510AF}"/>
              </a:ext>
            </a:extLst>
          </p:cNvPr>
          <p:cNvCxnSpPr>
            <a:cxnSpLocks/>
          </p:cNvCxnSpPr>
          <p:nvPr userDrawn="1"/>
        </p:nvCxnSpPr>
        <p:spPr>
          <a:xfrm>
            <a:off x="5065559" y="4260080"/>
            <a:ext cx="548371" cy="0"/>
          </a:xfrm>
          <a:prstGeom prst="line">
            <a:avLst/>
          </a:prstGeom>
          <a:ln w="12700" cap="flat">
            <a:solidFill>
              <a:srgbClr val="231F20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ABABCD-E398-4EBD-BAB9-146DF702C36E}"/>
              </a:ext>
            </a:extLst>
          </p:cNvPr>
          <p:cNvCxnSpPr>
            <a:cxnSpLocks/>
          </p:cNvCxnSpPr>
          <p:nvPr userDrawn="1"/>
        </p:nvCxnSpPr>
        <p:spPr>
          <a:xfrm>
            <a:off x="7366328" y="4267356"/>
            <a:ext cx="548371" cy="0"/>
          </a:xfrm>
          <a:prstGeom prst="line">
            <a:avLst/>
          </a:prstGeom>
          <a:ln w="12700" cap="flat">
            <a:solidFill>
              <a:srgbClr val="231F20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493B18-A5C3-4090-BBD3-83D92960A022}"/>
              </a:ext>
            </a:extLst>
          </p:cNvPr>
          <p:cNvCxnSpPr>
            <a:cxnSpLocks/>
          </p:cNvCxnSpPr>
          <p:nvPr userDrawn="1"/>
        </p:nvCxnSpPr>
        <p:spPr>
          <a:xfrm>
            <a:off x="9667096" y="4252817"/>
            <a:ext cx="548371" cy="0"/>
          </a:xfrm>
          <a:prstGeom prst="line">
            <a:avLst/>
          </a:prstGeom>
          <a:ln w="12700" cap="flat">
            <a:solidFill>
              <a:srgbClr val="231F20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84B451C-F687-0E4F-9312-31587DFB87ED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3882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D703FCCD-43D7-44CD-B343-2679E08E5C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776" y="1811319"/>
            <a:ext cx="11187112" cy="4436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ED6F24A-80DA-4900-89E0-12BC46C36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5589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/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1C422A-8C2B-49A3-B3D8-428DA876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FB04151-C6DC-46C1-A4A3-5085AA71F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" y="1033272"/>
            <a:ext cx="11187112" cy="431657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173038" lvl="0" indent="-173038">
              <a:lnSpc>
                <a:spcPct val="90000"/>
              </a:lnSpc>
              <a:spcBef>
                <a:spcPts val="180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E1F43-5EEE-7947-B646-D73F9DEEA055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7009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5AC6C83-37C8-4007-933B-DD339FEA0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7112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/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33F45F6E-A778-47A5-8D9D-A8617036BE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777" y="1313116"/>
            <a:ext cx="3452383" cy="251921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90CB40-AAD6-48E4-9022-17F1B5F333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61903" y="1313116"/>
            <a:ext cx="3452383" cy="251921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640E206-D0B9-41B4-B2CD-0D89ACF995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0029" y="1313116"/>
            <a:ext cx="3452383" cy="2519210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30411-D20E-497D-9B3E-456135A4E0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14" y="611116"/>
            <a:ext cx="3452384" cy="565372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16A7C29-5B78-4C4A-8181-E0D3472C5F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1903" y="611116"/>
            <a:ext cx="3452383" cy="565372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56F29C4-AB21-4A76-9BC7-02706340CE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30029" y="611116"/>
            <a:ext cx="3452383" cy="565372"/>
          </a:xfrm>
        </p:spPr>
        <p:txBody>
          <a:bodyPr anchor="b"/>
          <a:lstStyle>
            <a:lvl1pPr marL="0" indent="0">
              <a:lnSpc>
                <a:spcPct val="89000"/>
              </a:lnSpc>
              <a:buNone/>
              <a:def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4200" kern="1200" baseline="0" dirty="0" smtClean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4pPr>
            <a:lvl5pPr>
              <a:defRPr lang="en-US" sz="4200" kern="1200" baseline="0" dirty="0">
                <a:solidFill>
                  <a:srgbClr val="003D2D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E114DB3-7271-42C3-84B3-C886C84177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3714" y="3968954"/>
            <a:ext cx="3452383" cy="21930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68A190C3-FEDF-47C6-95D1-B7F2281414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61902" y="3968954"/>
            <a:ext cx="3452383" cy="21930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FF3027A0-11BA-4220-A6F4-27AB63D5A8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30029" y="3968954"/>
            <a:ext cx="3452383" cy="21930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75FD3-6BBB-6C44-BC46-99DA7901150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3265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Left Title, Subtitle, and Content –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DD5EB36-868A-0145-AC23-496BCDA07335}"/>
              </a:ext>
            </a:extLst>
          </p:cNvPr>
          <p:cNvSpPr/>
          <p:nvPr userDrawn="1"/>
        </p:nvSpPr>
        <p:spPr>
          <a:xfrm>
            <a:off x="457200" y="5985151"/>
            <a:ext cx="399015" cy="52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A61F66D-F5D8-8B41-888A-602731274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430037"/>
            <a:ext cx="5181599" cy="400110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283464" indent="0">
              <a:buNone/>
              <a:defRPr/>
            </a:lvl2pPr>
            <a:lvl3pPr marL="740664" indent="0">
              <a:buNone/>
              <a:defRPr/>
            </a:lvl3pPr>
            <a:lvl4pPr marL="1197864" indent="0">
              <a:buNone/>
              <a:defRPr/>
            </a:lvl4pPr>
            <a:lvl5pPr marL="1655064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2317ED-2E41-E74E-955B-66A5E80C8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474" y="2389118"/>
            <a:ext cx="5178425" cy="1754326"/>
          </a:xfrm>
        </p:spPr>
        <p:txBody>
          <a:bodyPr lIns="0">
            <a:spAutoFit/>
          </a:bodyPr>
          <a:lstStyle>
            <a:lvl1pPr marL="201168">
              <a:defRPr/>
            </a:lvl1pPr>
            <a:lvl2pPr indent="-201168">
              <a:defRPr/>
            </a:lvl2pPr>
            <a:lvl3pPr indent="-201168">
              <a:defRPr/>
            </a:lvl3pPr>
            <a:lvl4pPr indent="-201168">
              <a:defRPr/>
            </a:lvl4pPr>
            <a:lvl5pPr indent="-201168">
              <a:defRPr/>
            </a:lvl5pPr>
          </a:lstStyle>
          <a:p>
            <a:pPr lvl="0"/>
            <a:r>
              <a:rPr lang="en-US" dirty="0"/>
              <a:t>Click here to add bulleted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29872A-5185-F54C-8E52-57AB8FB90D9A}"/>
              </a:ext>
            </a:extLst>
          </p:cNvPr>
          <p:cNvCxnSpPr>
            <a:cxnSpLocks/>
          </p:cNvCxnSpPr>
          <p:nvPr userDrawn="1"/>
        </p:nvCxnSpPr>
        <p:spPr>
          <a:xfrm>
            <a:off x="485140" y="2246707"/>
            <a:ext cx="1280160" cy="0"/>
          </a:xfrm>
          <a:prstGeom prst="line">
            <a:avLst/>
          </a:prstGeom>
          <a:ln w="28575" cap="flat">
            <a:solidFill>
              <a:schemeClr val="tx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D6346F-2EA5-D64C-AFDF-07F8FB2F3F6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3200" y="228600"/>
            <a:ext cx="5181600" cy="6057900"/>
          </a:xfrm>
        </p:spPr>
        <p:txBody>
          <a:bodyPr/>
          <a:lstStyle>
            <a:lvl1pPr marL="201168">
              <a:defRPr/>
            </a:lvl1pPr>
          </a:lstStyle>
          <a:p>
            <a:pPr lvl="0"/>
            <a:r>
              <a:rPr lang="en-US" dirty="0"/>
              <a:t>Click here to add bulleted text. To add a different content type such as a table or a chart, click one of the icons below.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087B4C1-6574-8A4C-80FF-64ABF13AC9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553199" y="6528816"/>
            <a:ext cx="465963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dirty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EC70C-2F7E-964D-A44F-B915B89069EA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CE8C247-0974-2345-9E93-08946F7B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19456"/>
            <a:ext cx="4840788" cy="1056102"/>
          </a:xfrm>
        </p:spPr>
        <p:txBody>
          <a:bodyPr anchor="t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24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5ACBF0"/>
          </p15:clr>
        </p15:guide>
        <p15:guide id="2" pos="4128">
          <p15:clr>
            <a:srgbClr val="5ACBF0"/>
          </p15:clr>
        </p15:guide>
        <p15:guide id="3" orient="horz" pos="912">
          <p15:clr>
            <a:srgbClr val="5ACBF0"/>
          </p15:clr>
        </p15:guide>
        <p15:guide id="4" orient="horz" pos="1368">
          <p15:clr>
            <a:srgbClr val="5ACBF0"/>
          </p15:clr>
        </p15:guide>
        <p15:guide id="5" orient="horz" pos="14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Right Title, Subtitle, and Content –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3C305-C42F-7742-B2C7-9813EF10B36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228600"/>
            <a:ext cx="5181600" cy="6057900"/>
          </a:xfrm>
        </p:spPr>
        <p:txBody>
          <a:bodyPr/>
          <a:lstStyle>
            <a:lvl1pPr marL="201168">
              <a:defRPr/>
            </a:lvl1pPr>
            <a:lvl2pPr indent="-201168">
              <a:defRPr/>
            </a:lvl2pPr>
            <a:lvl3pPr indent="-201168">
              <a:defRPr/>
            </a:lvl3pPr>
            <a:lvl4pPr indent="-201168">
              <a:defRPr/>
            </a:lvl4pPr>
            <a:lvl5pPr indent="-201168">
              <a:defRPr/>
            </a:lvl5pPr>
          </a:lstStyle>
          <a:p>
            <a:pPr lvl="0"/>
            <a:r>
              <a:rPr lang="en-US" dirty="0"/>
              <a:t>Click here to add bulleted text. To add a different content type such as a table or a chart, click one of the icons below.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B36F5A4F-4C2F-7C4E-8A60-31EA085966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553199" y="6528816"/>
            <a:ext cx="465963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dirty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99BEB-020A-8B46-98E5-A075467FA00C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7779757-57C7-314F-995B-1D6D23257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0025" y="1439181"/>
            <a:ext cx="5181599" cy="400110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283464" indent="0">
              <a:buNone/>
              <a:defRPr/>
            </a:lvl2pPr>
            <a:lvl3pPr marL="740664" indent="0">
              <a:buNone/>
              <a:defRPr/>
            </a:lvl3pPr>
            <a:lvl4pPr marL="1197864" indent="0">
              <a:buNone/>
              <a:defRPr/>
            </a:lvl4pPr>
            <a:lvl5pPr marL="1655064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DAC89F8-DB54-FB46-9150-81584FF667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199" y="2398262"/>
            <a:ext cx="5178425" cy="1754326"/>
          </a:xfrm>
        </p:spPr>
        <p:txBody>
          <a:bodyPr lIns="0">
            <a:spAutoFit/>
          </a:bodyPr>
          <a:lstStyle>
            <a:lvl1pPr marL="201168">
              <a:defRPr/>
            </a:lvl1pPr>
            <a:lvl2pPr indent="-201168">
              <a:defRPr/>
            </a:lvl2pPr>
            <a:lvl3pPr indent="-201168">
              <a:defRPr/>
            </a:lvl3pPr>
            <a:lvl4pPr indent="-201168">
              <a:defRPr/>
            </a:lvl4pPr>
            <a:lvl5pPr indent="-201168">
              <a:defRPr/>
            </a:lvl5pPr>
          </a:lstStyle>
          <a:p>
            <a:pPr lvl="0"/>
            <a:r>
              <a:rPr lang="en-US" dirty="0"/>
              <a:t>Click here to add bulleted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1A2FED-B33F-D84A-B9FE-40CFA033D819}"/>
              </a:ext>
            </a:extLst>
          </p:cNvPr>
          <p:cNvCxnSpPr>
            <a:cxnSpLocks/>
          </p:cNvCxnSpPr>
          <p:nvPr userDrawn="1"/>
        </p:nvCxnSpPr>
        <p:spPr>
          <a:xfrm>
            <a:off x="6539865" y="2255851"/>
            <a:ext cx="1280160" cy="0"/>
          </a:xfrm>
          <a:prstGeom prst="line">
            <a:avLst/>
          </a:prstGeom>
          <a:ln w="28575" cap="flat">
            <a:solidFill>
              <a:schemeClr val="tx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">
            <a:extLst>
              <a:ext uri="{FF2B5EF4-FFF2-40B4-BE49-F238E27FC236}">
                <a16:creationId xmlns:a16="http://schemas.microsoft.com/office/drawing/2014/main" id="{9DC93EAD-5086-A445-AF38-4316680A1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025" y="228600"/>
            <a:ext cx="4840788" cy="1056102"/>
          </a:xfrm>
        </p:spPr>
        <p:txBody>
          <a:bodyPr anchor="t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8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5ACBF0"/>
          </p15:clr>
        </p15:guide>
        <p15:guide id="2" pos="4128">
          <p15:clr>
            <a:srgbClr val="5ACBF0"/>
          </p15:clr>
        </p15:guide>
        <p15:guide id="3" orient="horz" pos="912">
          <p15:clr>
            <a:srgbClr val="5ACBF0"/>
          </p15:clr>
        </p15:guide>
        <p15:guide id="4" orient="horz" pos="1368">
          <p15:clr>
            <a:srgbClr val="5ACBF0"/>
          </p15:clr>
        </p15:guide>
        <p15:guide id="5" orient="horz" pos="14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– 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ACB13B1D-16A9-4C46-BA05-0A6E36EF8C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7991"/>
          </a:xfrm>
          <a:solidFill>
            <a:srgbClr val="535B62"/>
          </a:solidFill>
        </p:spPr>
        <p:txBody>
          <a:bodyPr anchor="t"/>
          <a:lstStyle>
            <a:lvl1pPr marL="0" indent="0" algn="ctr"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1D53B92-0541-524B-B468-D2F9F52A7F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553199" y="6528816"/>
            <a:ext cx="465963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dirty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CF2F2BE-9B55-7A4A-8CC3-BB9F5C1215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0025" y="1439181"/>
            <a:ext cx="5181599" cy="400110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283464" indent="0">
              <a:buNone/>
              <a:defRPr/>
            </a:lvl2pPr>
            <a:lvl3pPr marL="740664" indent="0">
              <a:buNone/>
              <a:defRPr/>
            </a:lvl3pPr>
            <a:lvl4pPr marL="1197864" indent="0">
              <a:buNone/>
              <a:defRPr/>
            </a:lvl4pPr>
            <a:lvl5pPr marL="1655064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7D7988F-295A-6340-832E-FE80F27B7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199" y="2398262"/>
            <a:ext cx="5178425" cy="1754326"/>
          </a:xfrm>
        </p:spPr>
        <p:txBody>
          <a:bodyPr lIns="0">
            <a:spAutoFit/>
          </a:bodyPr>
          <a:lstStyle>
            <a:lvl1pPr marL="201168">
              <a:defRPr/>
            </a:lvl1pPr>
            <a:lvl2pPr indent="-201168">
              <a:defRPr/>
            </a:lvl2pPr>
            <a:lvl3pPr indent="-201168">
              <a:defRPr/>
            </a:lvl3pPr>
            <a:lvl4pPr indent="-201168">
              <a:defRPr/>
            </a:lvl4pPr>
            <a:lvl5pPr indent="-201168">
              <a:defRPr/>
            </a:lvl5pPr>
          </a:lstStyle>
          <a:p>
            <a:pPr lvl="0"/>
            <a:r>
              <a:rPr lang="en-US" dirty="0"/>
              <a:t>Click here to add bulleted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C7D6DE53-E9BE-7E4B-953D-1F4C7AD0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0025" y="228600"/>
            <a:ext cx="4840788" cy="1056102"/>
          </a:xfrm>
        </p:spPr>
        <p:txBody>
          <a:bodyPr anchor="t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6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28">
          <p15:clr>
            <a:srgbClr val="5ACBF0"/>
          </p15:clr>
        </p15:guide>
        <p15:guide id="2" orient="horz" pos="1488">
          <p15:clr>
            <a:srgbClr val="5ACBF0"/>
          </p15:clr>
        </p15:guide>
        <p15:guide id="3" orient="horz" pos="1368">
          <p15:clr>
            <a:srgbClr val="5ACBF0"/>
          </p15:clr>
        </p15:guide>
        <p15:guide id="4" orient="horz" pos="912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– 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ACB13B1D-16A9-4C46-BA05-0A6E36EF8C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1"/>
            <a:ext cx="6096000" cy="6857991"/>
          </a:xfrm>
          <a:solidFill>
            <a:srgbClr val="535B62"/>
          </a:solidFill>
        </p:spPr>
        <p:txBody>
          <a:bodyPr vert="horz" lIns="0" tIns="45720" rIns="91440" bIns="45720" rtlCol="0" anchor="t">
            <a:normAutofit/>
          </a:bodyPr>
          <a:lstStyle>
            <a:lvl1pPr>
              <a:defRPr lang="en-US" b="1" dirty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80F88867-8723-CD47-94F7-79C12833AD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553199" y="6528816"/>
            <a:ext cx="465963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dirty="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92EDB-371A-5347-8C63-E4EA632311F5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C54608B-7557-9549-BD12-F84D2D8DF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C9A0D5-5662-F34F-A8CD-A4EE324F6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430037"/>
            <a:ext cx="5181599" cy="400110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283464" indent="0">
              <a:buNone/>
              <a:defRPr/>
            </a:lvl2pPr>
            <a:lvl3pPr marL="740664" indent="0">
              <a:buNone/>
              <a:defRPr/>
            </a:lvl3pPr>
            <a:lvl4pPr marL="1197864" indent="0">
              <a:buNone/>
              <a:defRPr/>
            </a:lvl4pPr>
            <a:lvl5pPr marL="1655064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75C2815-1C5D-0D45-B3E7-74BD5A271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474" y="2389118"/>
            <a:ext cx="5178425" cy="1754326"/>
          </a:xfrm>
        </p:spPr>
        <p:txBody>
          <a:bodyPr lIns="0">
            <a:spAutoFit/>
          </a:bodyPr>
          <a:lstStyle>
            <a:lvl1pPr marL="201168">
              <a:defRPr/>
            </a:lvl1pPr>
            <a:lvl2pPr indent="-201168">
              <a:defRPr/>
            </a:lvl2pPr>
            <a:lvl3pPr indent="-201168">
              <a:defRPr/>
            </a:lvl3pPr>
            <a:lvl4pPr indent="-201168">
              <a:defRPr/>
            </a:lvl4pPr>
            <a:lvl5pPr indent="-201168">
              <a:defRPr/>
            </a:lvl5pPr>
          </a:lstStyle>
          <a:p>
            <a:pPr lvl="0"/>
            <a:r>
              <a:rPr lang="en-US" dirty="0"/>
              <a:t>Click here to add bulleted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CDF44E1-27ED-3948-A86E-FBA08CE77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19456"/>
            <a:ext cx="4840788" cy="1056102"/>
          </a:xfrm>
        </p:spPr>
        <p:txBody>
          <a:bodyPr anchor="t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5ACBF0"/>
          </p15:clr>
        </p15:guide>
        <p15:guide id="2" orient="horz" pos="1488">
          <p15:clr>
            <a:srgbClr val="5ACBF0"/>
          </p15:clr>
        </p15:guide>
        <p15:guide id="3" orient="horz" pos="1368">
          <p15:clr>
            <a:srgbClr val="5ACBF0"/>
          </p15:clr>
        </p15:guide>
        <p15:guide id="4" orient="horz" pos="912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ef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826148-BF1A-43B3-9FBC-C81C497C764C}"/>
              </a:ext>
            </a:extLst>
          </p:cNvPr>
          <p:cNvSpPr/>
          <p:nvPr userDrawn="1"/>
        </p:nvSpPr>
        <p:spPr>
          <a:xfrm>
            <a:off x="0" y="0"/>
            <a:ext cx="6204097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7404" y="1455809"/>
            <a:ext cx="5283511" cy="678783"/>
          </a:xfrm>
        </p:spPr>
        <p:txBody>
          <a:bodyPr anchor="b"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Master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A19E94CA-F00B-4A8B-A6EB-3E6BCE6D18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04" y="2431083"/>
            <a:ext cx="5283511" cy="58668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1800"/>
              </a:spcBef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subtitle style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816C45C6-B141-4CC9-880A-5B69D45893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62635" y="2915202"/>
            <a:ext cx="5000742" cy="3377363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800"/>
            </a:lvl1pPr>
            <a:lvl2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/>
            </a:lvl3pPr>
            <a:lvl4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/>
            </a:lvl4pPr>
            <a:lvl5pPr marL="0" indent="0">
              <a:spcBef>
                <a:spcPts val="16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6AB8319-2DB2-4BB3-AB8B-94643D6C6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5283511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>
                <a:solidFill>
                  <a:schemeClr val="bg1">
                    <a:alpha val="57000"/>
                  </a:schemeClr>
                </a:solidFill>
              </a:defRPr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33526-CE54-EA45-850F-8C8971F7329B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2568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000" y="385249"/>
            <a:ext cx="10359014" cy="743578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03373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ef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826148-BF1A-43B3-9FBC-C81C497C764C}"/>
              </a:ext>
            </a:extLst>
          </p:cNvPr>
          <p:cNvSpPr/>
          <p:nvPr userDrawn="1"/>
        </p:nvSpPr>
        <p:spPr>
          <a:xfrm>
            <a:off x="0" y="0"/>
            <a:ext cx="6204097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F23DF872-AC31-4DC1-A666-9FC95EBDD8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62635" y="1455810"/>
            <a:ext cx="5000742" cy="4836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7404" y="1455809"/>
            <a:ext cx="5283511" cy="678783"/>
          </a:xfrm>
        </p:spPr>
        <p:txBody>
          <a:bodyPr anchor="b"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Master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A19E94CA-F00B-4A8B-A6EB-3E6BCE6D18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04" y="2431083"/>
            <a:ext cx="5283511" cy="58668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1800"/>
              </a:spcBef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subtitle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460A944-BE71-4F2C-AE21-1B2E5C7E4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5283511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dirty="0">
                <a:solidFill>
                  <a:schemeClr val="bg1">
                    <a:alpha val="57000"/>
                  </a:schemeClr>
                </a:solidFill>
              </a:defRPr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927DD-E3B2-1C41-93C3-6ECDC0BEAD4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2802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Righ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337539-AAD7-4DA8-9657-9D55FE728B7C}"/>
              </a:ext>
            </a:extLst>
          </p:cNvPr>
          <p:cNvSpPr/>
          <p:nvPr userDrawn="1"/>
        </p:nvSpPr>
        <p:spPr>
          <a:xfrm>
            <a:off x="5987903" y="0"/>
            <a:ext cx="6204097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3919CE8-1785-4D29-A96D-1308830C8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5307" y="1455809"/>
            <a:ext cx="5283511" cy="678783"/>
          </a:xfrm>
        </p:spPr>
        <p:txBody>
          <a:bodyPr anchor="b"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Master title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20FE453-2D3C-4513-8938-7D8D38FE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5307" y="2431083"/>
            <a:ext cx="5283511" cy="58668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1800"/>
              </a:spcBef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A46B96C-0069-4066-B622-8B331FA08C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866" y="2915202"/>
            <a:ext cx="5000742" cy="3377363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800"/>
            </a:lvl1pPr>
            <a:lvl2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/>
            </a:lvl2pPr>
            <a:lvl3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/>
            </a:lvl3pPr>
            <a:lvl4pPr marL="0" indent="0">
              <a:spcBef>
                <a:spcPts val="1600"/>
              </a:spcBef>
              <a:buFont typeface="Microsoft Sans Serif" panose="020B0604020202020204" pitchFamily="34" charset="0"/>
              <a:buChar char="​"/>
              <a:defRPr sz="1400"/>
            </a:lvl4pPr>
            <a:lvl5pPr marL="0" indent="0">
              <a:spcBef>
                <a:spcPts val="160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B2A95-6657-8740-8A2B-C465EC0573DE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D6B8FE99-1AC9-3343-AB0C-4699EB08B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Righ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A109AD-E7AC-4A41-B526-03A75C5E111B}"/>
              </a:ext>
            </a:extLst>
          </p:cNvPr>
          <p:cNvSpPr/>
          <p:nvPr userDrawn="1"/>
        </p:nvSpPr>
        <p:spPr>
          <a:xfrm>
            <a:off x="5987903" y="0"/>
            <a:ext cx="6204097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4DE2451-C1E9-462F-BBA4-6FE03F15D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5307" y="1455809"/>
            <a:ext cx="5283511" cy="678783"/>
          </a:xfrm>
        </p:spPr>
        <p:txBody>
          <a:bodyPr anchor="b"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Master title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DBC3FE9-4C82-45F8-943A-9675176A6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5307" y="2431083"/>
            <a:ext cx="5283511" cy="58668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1800"/>
              </a:spcBef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B68B0-6F2C-4CA1-A84E-2464CE43572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C36506BE-63CE-4712-8D14-370BD66F56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300" y="1455810"/>
            <a:ext cx="5000742" cy="4836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1CAF0CA-E4AB-B640-A690-3467CAC08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826148-BF1A-43B3-9FBC-C81C497C764C}"/>
              </a:ext>
            </a:extLst>
          </p:cNvPr>
          <p:cNvSpPr/>
          <p:nvPr userDrawn="1"/>
        </p:nvSpPr>
        <p:spPr>
          <a:xfrm>
            <a:off x="5987903" y="0"/>
            <a:ext cx="6204097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6E48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16525" y="1737513"/>
            <a:ext cx="5346852" cy="4097831"/>
          </a:xfrm>
        </p:spPr>
        <p:txBody>
          <a:bodyPr anchor="t"/>
          <a:lstStyle>
            <a:lvl1pPr>
              <a:lnSpc>
                <a:spcPct val="98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8FDE727E-563B-423D-AC28-D045E56747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7523" y="1737513"/>
            <a:ext cx="5089457" cy="4097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A8023-409B-A749-8C89-C682A2008363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0B42543-3FED-2243-A57B-2DFA6E16B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B1C96D-AC1F-4E0B-A417-BFAEBA2D5E7D}"/>
              </a:ext>
            </a:extLst>
          </p:cNvPr>
          <p:cNvSpPr/>
          <p:nvPr userDrawn="1"/>
        </p:nvSpPr>
        <p:spPr>
          <a:xfrm>
            <a:off x="1" y="0"/>
            <a:ext cx="4762500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9BCF79B-590F-4975-9433-6790E61E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974772"/>
            <a:ext cx="3929912" cy="2636308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lang="en-US" sz="40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90AAE307-7D2A-40A9-A9C6-251E2ACCE3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9906" y="565434"/>
            <a:ext cx="6488802" cy="5727132"/>
          </a:xfrm>
        </p:spPr>
        <p:txBody>
          <a:bodyPr anchor="ctr"/>
          <a:lstStyle>
            <a:lvl1pPr marL="0" indent="0">
              <a:spcBef>
                <a:spcPts val="2600"/>
              </a:spcBef>
              <a:buFont typeface="Microsoft Sans Serif" panose="020B0604020202020204" pitchFamily="34" charset="0"/>
              <a:buChar char="​"/>
              <a:defRPr sz="2400"/>
            </a:lvl1pPr>
            <a:lvl2pPr marL="457200" indent="-173038">
              <a:spcBef>
                <a:spcPts val="800"/>
              </a:spcBef>
              <a:buFont typeface="Arial" panose="020B0604020202020204" pitchFamily="34" charset="0"/>
              <a:buChar char="•"/>
              <a:defRPr sz="1800"/>
            </a:lvl2pPr>
            <a:lvl3pPr marL="630238" indent="-173038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>
              <a:spcBef>
                <a:spcPts val="2100"/>
              </a:spcBef>
              <a:defRPr/>
            </a:lvl5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75691-7D45-C741-88D2-C5C566F028E0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2447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ith Conten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B1C96D-AC1F-4E0B-A417-BFAEBA2D5E7D}"/>
              </a:ext>
            </a:extLst>
          </p:cNvPr>
          <p:cNvSpPr/>
          <p:nvPr userDrawn="1"/>
        </p:nvSpPr>
        <p:spPr>
          <a:xfrm>
            <a:off x="1" y="0"/>
            <a:ext cx="4762500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6FEA6A-D7F0-4BEB-BC92-919315E09805}"/>
              </a:ext>
            </a:extLst>
          </p:cNvPr>
          <p:cNvCxnSpPr/>
          <p:nvPr userDrawn="1"/>
        </p:nvCxnSpPr>
        <p:spPr>
          <a:xfrm>
            <a:off x="540068" y="3611080"/>
            <a:ext cx="1283017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69BCF79B-590F-4975-9433-6790E61E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05" y="565434"/>
            <a:ext cx="3929912" cy="2636308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lang="en-US" sz="40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90AAE307-7D2A-40A9-A9C6-251E2ACCE3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9906" y="565434"/>
            <a:ext cx="6488802" cy="5727132"/>
          </a:xfrm>
        </p:spPr>
        <p:txBody>
          <a:bodyPr anchor="ctr"/>
          <a:lstStyle>
            <a:lvl1pPr marL="0" indent="0">
              <a:spcBef>
                <a:spcPts val="2600"/>
              </a:spcBef>
              <a:buFont typeface="Microsoft Sans Serif" panose="020B0604020202020204" pitchFamily="34" charset="0"/>
              <a:buChar char="​"/>
              <a:defRPr sz="2400"/>
            </a:lvl1pPr>
            <a:lvl2pPr marL="457200" indent="-173038">
              <a:spcBef>
                <a:spcPts val="800"/>
              </a:spcBef>
              <a:buFont typeface="Arial" panose="020B0604020202020204" pitchFamily="34" charset="0"/>
              <a:buChar char="•"/>
              <a:defRPr sz="1800"/>
            </a:lvl2pPr>
            <a:lvl3pPr marL="630238" indent="-173038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>
              <a:spcBef>
                <a:spcPts val="2100"/>
              </a:spcBef>
              <a:defRPr/>
            </a:lvl5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78D22-6E42-A94B-AC8B-668609688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300" y="4020419"/>
            <a:ext cx="3929912" cy="1393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EF0B9-4156-EC42-97E9-82CC4A962894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42375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B1C96D-AC1F-4E0B-A417-BFAEBA2D5E7D}"/>
              </a:ext>
            </a:extLst>
          </p:cNvPr>
          <p:cNvSpPr/>
          <p:nvPr userDrawn="1"/>
        </p:nvSpPr>
        <p:spPr>
          <a:xfrm>
            <a:off x="1" y="0"/>
            <a:ext cx="4762500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2C3DD69-7F33-4E81-B338-3FE8F2E726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9905" y="565434"/>
            <a:ext cx="6488802" cy="5727132"/>
          </a:xfrm>
        </p:spPr>
        <p:txBody>
          <a:bodyPr anchor="ctr"/>
          <a:lstStyle>
            <a:lvl1pPr marL="0" indent="0">
              <a:spcBef>
                <a:spcPts val="2600"/>
              </a:spcBef>
              <a:buFont typeface="Microsoft Sans Serif" panose="020B0604020202020204" pitchFamily="34" charset="0"/>
              <a:buChar char="​"/>
              <a:defRPr sz="2400"/>
            </a:lvl1pPr>
            <a:lvl2pPr marL="457200" indent="-173038">
              <a:spcBef>
                <a:spcPts val="800"/>
              </a:spcBef>
              <a:buFont typeface="Arial" panose="020B0604020202020204" pitchFamily="34" charset="0"/>
              <a:buChar char="•"/>
              <a:defRPr sz="1800"/>
            </a:lvl2pPr>
            <a:lvl3pPr marL="630238" indent="-173038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>
              <a:spcBef>
                <a:spcPts val="2100"/>
              </a:spcBef>
              <a:defRPr/>
            </a:lvl5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2F55ABA-4DD2-6443-9FB6-98CA78A5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974772"/>
            <a:ext cx="3929912" cy="2636308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lang="en-US" sz="40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0869F-0906-3C4F-A7EA-37F930576B25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26045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B1C96D-AC1F-4E0B-A417-BFAEBA2D5E7D}"/>
              </a:ext>
            </a:extLst>
          </p:cNvPr>
          <p:cNvSpPr/>
          <p:nvPr userDrawn="1"/>
        </p:nvSpPr>
        <p:spPr>
          <a:xfrm>
            <a:off x="1" y="0"/>
            <a:ext cx="4762500" cy="6858000"/>
          </a:xfrm>
          <a:custGeom>
            <a:avLst/>
            <a:gdLst>
              <a:gd name="connsiteX0" fmla="*/ 0 w 6000750"/>
              <a:gd name="connsiteY0" fmla="*/ 0 h 6858000"/>
              <a:gd name="connsiteX1" fmla="*/ 6000750 w 6000750"/>
              <a:gd name="connsiteY1" fmla="*/ 0 h 6858000"/>
              <a:gd name="connsiteX2" fmla="*/ 6000750 w 6000750"/>
              <a:gd name="connsiteY2" fmla="*/ 6858000 h 6858000"/>
              <a:gd name="connsiteX3" fmla="*/ 0 w 6000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6FEA6A-D7F0-4BEB-BC92-919315E09805}"/>
              </a:ext>
            </a:extLst>
          </p:cNvPr>
          <p:cNvCxnSpPr/>
          <p:nvPr userDrawn="1"/>
        </p:nvCxnSpPr>
        <p:spPr>
          <a:xfrm>
            <a:off x="540068" y="3611080"/>
            <a:ext cx="1283017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69BCF79B-590F-4975-9433-6790E61E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05" y="565434"/>
            <a:ext cx="3929912" cy="2636308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lang="en-US" sz="40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2C3DD69-7F33-4E81-B338-3FE8F2E726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9905" y="565434"/>
            <a:ext cx="6488802" cy="5727132"/>
          </a:xfrm>
        </p:spPr>
        <p:txBody>
          <a:bodyPr anchor="ctr"/>
          <a:lstStyle>
            <a:lvl1pPr marL="0" indent="0">
              <a:spcBef>
                <a:spcPts val="2600"/>
              </a:spcBef>
              <a:buFont typeface="Microsoft Sans Serif" panose="020B0604020202020204" pitchFamily="34" charset="0"/>
              <a:buChar char="​"/>
              <a:defRPr sz="2400"/>
            </a:lvl1pPr>
            <a:lvl2pPr marL="457200" indent="-173038">
              <a:spcBef>
                <a:spcPts val="800"/>
              </a:spcBef>
              <a:buFont typeface="Arial" panose="020B0604020202020204" pitchFamily="34" charset="0"/>
              <a:buChar char="•"/>
              <a:defRPr sz="1800"/>
            </a:lvl2pPr>
            <a:lvl3pPr marL="630238" indent="-173038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>
              <a:spcBef>
                <a:spcPts val="2100"/>
              </a:spcBef>
              <a:defRPr/>
            </a:lvl5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2E1658-F7DA-D84C-9BFA-D63F555AA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300" y="4020419"/>
            <a:ext cx="3929912" cy="1393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78CFF-A1B5-3A4D-94F7-C6F777121F7A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23976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rester Value Story">
    <p:bg>
      <p:bgPr>
        <a:solidFill>
          <a:srgbClr val="003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5">
            <a:extLst>
              <a:ext uri="{FF2B5EF4-FFF2-40B4-BE49-F238E27FC236}">
                <a16:creationId xmlns:a16="http://schemas.microsoft.com/office/drawing/2014/main" id="{AC3DE22F-EE12-6446-8DB4-C489A1A81CC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762500" cy="6858000"/>
          </a:xfrm>
          <a:custGeom>
            <a:avLst/>
            <a:gdLst>
              <a:gd name="T0" fmla="*/ 0 w 6000750"/>
              <a:gd name="T1" fmla="*/ 0 h 6858000"/>
              <a:gd name="T2" fmla="*/ 3779762 w 6000750"/>
              <a:gd name="T3" fmla="*/ 0 h 6858000"/>
              <a:gd name="T4" fmla="*/ 3779762 w 6000750"/>
              <a:gd name="T5" fmla="*/ 6858000 h 6858000"/>
              <a:gd name="T6" fmla="*/ 0 w 600075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F6D5BE-DCB1-A543-BDCA-782047DDE12B}"/>
              </a:ext>
            </a:extLst>
          </p:cNvPr>
          <p:cNvCxnSpPr/>
          <p:nvPr userDrawn="1"/>
        </p:nvCxnSpPr>
        <p:spPr>
          <a:xfrm>
            <a:off x="539750" y="3611563"/>
            <a:ext cx="128270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0BDD9C-989C-9547-9737-19EE5757761E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© 2020 Forrester. Reproduction Prohibited.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E0095-78FE-3747-B778-9B69D7382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0910" y="6409423"/>
            <a:ext cx="1029300" cy="337027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1F5B867-2A92-EF47-8A8E-F58A45CDB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 Value Story">
    <p:bg>
      <p:bgPr>
        <a:solidFill>
          <a:srgbClr val="003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34C65-0351-D54F-B2F0-C766701DF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9992" y="6480418"/>
            <a:ext cx="1908908" cy="194126"/>
          </a:xfrm>
          <a:prstGeom prst="rect">
            <a:avLst/>
          </a:prstGeom>
        </p:spPr>
      </p:pic>
      <p:sp>
        <p:nvSpPr>
          <p:cNvPr id="4" name="Freeform: Shape 5">
            <a:extLst>
              <a:ext uri="{FF2B5EF4-FFF2-40B4-BE49-F238E27FC236}">
                <a16:creationId xmlns:a16="http://schemas.microsoft.com/office/drawing/2014/main" id="{AC3DE22F-EE12-6446-8DB4-C489A1A81CC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762500" cy="6858000"/>
          </a:xfrm>
          <a:custGeom>
            <a:avLst/>
            <a:gdLst>
              <a:gd name="T0" fmla="*/ 0 w 6000750"/>
              <a:gd name="T1" fmla="*/ 0 h 6858000"/>
              <a:gd name="T2" fmla="*/ 3779762 w 6000750"/>
              <a:gd name="T3" fmla="*/ 0 h 6858000"/>
              <a:gd name="T4" fmla="*/ 3779762 w 6000750"/>
              <a:gd name="T5" fmla="*/ 6858000 h 6858000"/>
              <a:gd name="T6" fmla="*/ 0 w 600075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F6D5BE-DCB1-A543-BDCA-782047DDE12B}"/>
              </a:ext>
            </a:extLst>
          </p:cNvPr>
          <p:cNvCxnSpPr/>
          <p:nvPr userDrawn="1"/>
        </p:nvCxnSpPr>
        <p:spPr>
          <a:xfrm>
            <a:off x="539750" y="3611563"/>
            <a:ext cx="128270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0BDD9C-989C-9547-9737-19EE5757761E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© 2020 Forrester. Reproduction Prohibited.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5362BA2-579F-1146-BDE4-6C947068C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8860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BN Value Story">
    <p:bg>
      <p:bgPr>
        <a:solidFill>
          <a:srgbClr val="003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AF711-C796-AB4C-8663-9D3F240DB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9992" y="6481330"/>
            <a:ext cx="1932151" cy="193214"/>
          </a:xfrm>
          <a:prstGeom prst="rect">
            <a:avLst/>
          </a:prstGeom>
        </p:spPr>
      </p:pic>
      <p:sp>
        <p:nvSpPr>
          <p:cNvPr id="4" name="Freeform: Shape 5">
            <a:extLst>
              <a:ext uri="{FF2B5EF4-FFF2-40B4-BE49-F238E27FC236}">
                <a16:creationId xmlns:a16="http://schemas.microsoft.com/office/drawing/2014/main" id="{AC3DE22F-EE12-6446-8DB4-C489A1A81CC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762500" cy="6858000"/>
          </a:xfrm>
          <a:custGeom>
            <a:avLst/>
            <a:gdLst>
              <a:gd name="T0" fmla="*/ 0 w 6000750"/>
              <a:gd name="T1" fmla="*/ 0 h 6858000"/>
              <a:gd name="T2" fmla="*/ 3779762 w 6000750"/>
              <a:gd name="T3" fmla="*/ 0 h 6858000"/>
              <a:gd name="T4" fmla="*/ 3779762 w 6000750"/>
              <a:gd name="T5" fmla="*/ 6858000 h 6858000"/>
              <a:gd name="T6" fmla="*/ 0 w 600075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00750" h="6858000">
                <a:moveTo>
                  <a:pt x="0" y="0"/>
                </a:moveTo>
                <a:lnTo>
                  <a:pt x="6000750" y="0"/>
                </a:lnTo>
                <a:lnTo>
                  <a:pt x="60007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F6D5BE-DCB1-A543-BDCA-782047DDE12B}"/>
              </a:ext>
            </a:extLst>
          </p:cNvPr>
          <p:cNvCxnSpPr/>
          <p:nvPr userDrawn="1"/>
        </p:nvCxnSpPr>
        <p:spPr>
          <a:xfrm>
            <a:off x="539750" y="3611563"/>
            <a:ext cx="1282700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0BDD9C-989C-9547-9737-19EE5757761E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© 2020 Forrester. Reproduction Prohibited.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DFB77B5-9C5D-D748-BA21-EDFD10EE7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8735" y="6528816"/>
            <a:ext cx="427149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lang="en-US" sz="800" baseline="0" smtClean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defTabSz="685800">
              <a:buClr>
                <a:srgbClr val="3253DC"/>
              </a:buClr>
              <a:buFont typeface="Arial" panose="020B0604020202020204" pitchFamily="34" charset="0"/>
              <a:buNone/>
            </a:pPr>
            <a:fld id="{9260FFC7-4E9C-1141-8DD3-360639F6235A}" type="slidenum">
              <a:rPr lang="en-US" smtClean="0"/>
              <a:pPr defTabSz="685800">
                <a:buClr>
                  <a:srgbClr val="3253DC"/>
                </a:buClr>
                <a:buFont typeface="Arial" panose="020B0604020202020204" pitchFamily="34" charset="0"/>
                <a:buNone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 Team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55CA382-5272-4E6F-87CA-DDEDE15084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44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3CC128FB-2919-407A-B20D-8D1A486738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713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C6D3F591-4274-4F8F-B03A-38E66A42C5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6982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F61E038-5237-426D-92B5-02D21BD7C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91521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56DC669-E950-4307-9209-B5EEDDD544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4251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D1C21B3-E12C-4AE5-860C-0815DDD43A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922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0CDD928B-AD17-47D2-A4AC-D88650461E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54223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5937E61C-2F3E-4CE1-BB1D-4BE4895576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07524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69DB80DD-E1E8-4F81-9CC4-CED64E9D54C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560825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CE79F17D-AB4F-4EA5-B271-4626BACCB5C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914126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1B85C-607A-FD44-BC3C-CA416CD3879A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72913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5 Team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229FAB8-BFBA-9845-9FEE-84331E201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444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3EA449F-A423-7F4E-A77B-1C46FB2FBF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49713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33814A4E-C650-5C4F-9DEC-99ADDAABE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96982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FDC1507B-15B6-4A4D-8389-11934E1508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91521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C365C081-CB32-D040-8287-34D2B30415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4251" y="1641771"/>
            <a:ext cx="1798035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514B4948-4EEC-A84C-8B90-6E51AD408F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922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DBE4E81C-2BA9-3F4B-BFEC-E2ACE5770C0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54223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8E8BDC30-28B6-0F42-91CD-51EBC816C38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07524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5BA7EA49-E0A6-C24B-A116-A2642464583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560825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A8A94904-3278-C742-8316-C57AD28E13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914126" y="3788405"/>
            <a:ext cx="1798035" cy="2000259"/>
          </a:xfrm>
        </p:spPr>
        <p:txBody>
          <a:bodyPr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B9B0D5-CA20-BD45-8996-F6844E595085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306653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 Team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55CA382-5272-4E6F-87CA-DDEDE15084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8379" y="1645240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3CC128FB-2919-407A-B20D-8D1A486738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8144" y="3784936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C6D3F591-4274-4F8F-B03A-38E66A42C5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5282" y="1645240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56DC669-E950-4307-9209-B5EEDDD544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551" y="3784936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D1C21B3-E12C-4AE5-860C-0815DDD43A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7151" y="1645240"/>
            <a:ext cx="2176272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0CDD928B-AD17-47D2-A4AC-D88650461E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8379" y="3784936"/>
            <a:ext cx="2176272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5937E61C-2F3E-4CE1-BB1D-4BE4895576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2551" y="1645240"/>
            <a:ext cx="2174777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69DB80DD-E1E8-4F81-9CC4-CED64E9D54C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795282" y="3784936"/>
            <a:ext cx="2142767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76E35-EAC9-C24B-9632-3BE2171C7FE5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98819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4 Team Pho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19456"/>
            <a:ext cx="11187112" cy="67878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79D484E5-1979-744D-AB14-FB3D7DCDE9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8379" y="1645240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2B62063-72C2-2149-AFDA-6A214B44FB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8144" y="3784936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1AABB4F9-5904-AD4B-BDBD-F1A35191BD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5282" y="1645240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7D134F95-2AF8-7A41-901D-108494AD7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551" y="3784936"/>
            <a:ext cx="2002536" cy="200025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E0EB00BC-878D-F243-8923-206E81BAED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7151" y="1645240"/>
            <a:ext cx="2176272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3D2FF8B6-F26F-A542-9C12-E0DC7931A2B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8379" y="3784936"/>
            <a:ext cx="2176272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8D357E60-6B05-724A-B3CC-66086A94765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2551" y="1645240"/>
            <a:ext cx="2174777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615D4755-A5FD-F549-B73D-8B91DA56A1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795282" y="3784936"/>
            <a:ext cx="2142767" cy="2000259"/>
          </a:xfrm>
        </p:spPr>
        <p:txBody>
          <a:bodyPr anchor="ctr"/>
          <a:lstStyle>
            <a:lvl1pPr marL="0" indent="0">
              <a:buFont typeface="Microsoft Sans Serif" panose="020B0604020202020204" pitchFamily="34" charset="0"/>
              <a:buChar char="​"/>
              <a:defRPr sz="1600"/>
            </a:lvl1pPr>
            <a:lvl2pPr marL="0" indent="0">
              <a:spcBef>
                <a:spcPts val="0"/>
              </a:spcBef>
              <a:buFont typeface="Microsoft Sans Serif" panose="020B0604020202020204" pitchFamily="34" charset="0"/>
              <a:buChar char="​"/>
              <a:defRPr sz="1400" i="1">
                <a:latin typeface="+mj-lt"/>
              </a:defRPr>
            </a:lvl2pPr>
            <a:lvl3pPr marL="0" indent="0">
              <a:spcBef>
                <a:spcPts val="1400"/>
              </a:spcBef>
              <a:buFont typeface="Microsoft Sans Serif" panose="020B0604020202020204" pitchFamily="34" charset="0"/>
              <a:buChar char="​"/>
              <a:defRPr sz="1200"/>
            </a:lvl3pPr>
            <a:lvl4pPr marL="0" indent="0">
              <a:buFont typeface="Microsoft Sans Serif" panose="020B0604020202020204" pitchFamily="34" charset="0"/>
              <a:buChar char="​"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D10F2B-98A5-0649-8B78-356F0597A9AD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94372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Mid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0BD41-E63C-463F-A93D-150EDD1DC3A0}"/>
              </a:ext>
            </a:extLst>
          </p:cNvPr>
          <p:cNvSpPr txBox="1"/>
          <p:nvPr userDrawn="1"/>
        </p:nvSpPr>
        <p:spPr>
          <a:xfrm>
            <a:off x="495300" y="702338"/>
            <a:ext cx="4316186" cy="66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8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CB5B0-E3A2-453B-A153-4696221111A2}"/>
              </a:ext>
            </a:extLst>
          </p:cNvPr>
          <p:cNvCxnSpPr/>
          <p:nvPr userDrawn="1"/>
        </p:nvCxnSpPr>
        <p:spPr>
          <a:xfrm>
            <a:off x="495300" y="1560077"/>
            <a:ext cx="1283017" cy="0"/>
          </a:xfrm>
          <a:prstGeom prst="line">
            <a:avLst/>
          </a:prstGeom>
          <a:ln w="28575" cap="flat">
            <a:solidFill>
              <a:schemeClr val="tx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1E026F-8825-2749-8167-CFBE8DDAEC08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E26ED05-06D9-B345-B348-A94E16EBB4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2pPr>
          </a:lstStyle>
          <a:p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6731A0D-A33E-EB41-BFDB-C1B4D32FF8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3029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35524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0BD41-E63C-463F-A93D-150EDD1DC3A0}"/>
              </a:ext>
            </a:extLst>
          </p:cNvPr>
          <p:cNvSpPr txBox="1"/>
          <p:nvPr userDrawn="1"/>
        </p:nvSpPr>
        <p:spPr>
          <a:xfrm>
            <a:off x="495300" y="702338"/>
            <a:ext cx="4316186" cy="66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CB5B0-E3A2-453B-A153-4696221111A2}"/>
              </a:ext>
            </a:extLst>
          </p:cNvPr>
          <p:cNvCxnSpPr/>
          <p:nvPr userDrawn="1"/>
        </p:nvCxnSpPr>
        <p:spPr>
          <a:xfrm>
            <a:off x="495300" y="1560077"/>
            <a:ext cx="1283017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ABB6A0-76F2-684F-8086-063CA3598159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3595F34-2780-494D-9F2F-A92536202B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E3C7E0D-D00D-7448-9939-2F8B75743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3029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763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0BD41-E63C-463F-A93D-150EDD1DC3A0}"/>
              </a:ext>
            </a:extLst>
          </p:cNvPr>
          <p:cNvSpPr txBox="1"/>
          <p:nvPr userDrawn="1"/>
        </p:nvSpPr>
        <p:spPr>
          <a:xfrm>
            <a:off x="495300" y="702338"/>
            <a:ext cx="4316186" cy="66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CB5B0-E3A2-453B-A153-4696221111A2}"/>
              </a:ext>
            </a:extLst>
          </p:cNvPr>
          <p:cNvCxnSpPr/>
          <p:nvPr userDrawn="1"/>
        </p:nvCxnSpPr>
        <p:spPr>
          <a:xfrm>
            <a:off x="495300" y="1560077"/>
            <a:ext cx="1283017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A59FBE-DC84-684E-A408-04F5C2047411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F13AA21-69C6-A649-8B81-435175F7A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91632C55-6FB3-D740-A96E-22C47462F6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3029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87582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0BD41-E63C-463F-A93D-150EDD1DC3A0}"/>
              </a:ext>
            </a:extLst>
          </p:cNvPr>
          <p:cNvSpPr txBox="1"/>
          <p:nvPr userDrawn="1"/>
        </p:nvSpPr>
        <p:spPr>
          <a:xfrm>
            <a:off x="495300" y="702338"/>
            <a:ext cx="4316186" cy="66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CB5B0-E3A2-453B-A153-4696221111A2}"/>
              </a:ext>
            </a:extLst>
          </p:cNvPr>
          <p:cNvCxnSpPr/>
          <p:nvPr userDrawn="1"/>
        </p:nvCxnSpPr>
        <p:spPr>
          <a:xfrm>
            <a:off x="495300" y="1560077"/>
            <a:ext cx="1283017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10F29F-7F3E-5F4A-A6BB-EEC21D02EBC7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B4225BB-2EFD-7E44-8ED6-B720D50159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DC1683B-E306-C648-8623-9E76E97D09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3029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33545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en Tag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05A52304-747F-C347-A4E9-94736B377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0000" r="24786" b="13947"/>
          <a:stretch/>
        </p:blipFill>
        <p:spPr>
          <a:xfrm>
            <a:off x="6522255" y="1243563"/>
            <a:ext cx="5669723" cy="5614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0BD41-E63C-463F-A93D-150EDD1DC3A0}"/>
              </a:ext>
            </a:extLst>
          </p:cNvPr>
          <p:cNvSpPr txBox="1"/>
          <p:nvPr userDrawn="1"/>
        </p:nvSpPr>
        <p:spPr>
          <a:xfrm>
            <a:off x="495300" y="702338"/>
            <a:ext cx="4316186" cy="66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Merci.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CB5B0-E3A2-453B-A153-4696221111A2}"/>
              </a:ext>
            </a:extLst>
          </p:cNvPr>
          <p:cNvCxnSpPr/>
          <p:nvPr userDrawn="1"/>
        </p:nvCxnSpPr>
        <p:spPr>
          <a:xfrm>
            <a:off x="495300" y="1560077"/>
            <a:ext cx="1283017" cy="0"/>
          </a:xfrm>
          <a:prstGeom prst="line">
            <a:avLst/>
          </a:prstGeom>
          <a:ln w="28575" cap="flat">
            <a:solidFill>
              <a:schemeClr val="bg1"/>
            </a:solidFill>
            <a:miter lim="800000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985873D9-A685-8B43-8D52-AB19D66AF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595EBA4-4EE2-6047-8FEB-9824317A4C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3029" y="2579971"/>
            <a:ext cx="2705100" cy="592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213FA-35D0-D04B-A791-335613BC9235}"/>
              </a:ext>
            </a:extLst>
          </p:cNvPr>
          <p:cNvSpPr txBox="1"/>
          <p:nvPr userDrawn="1"/>
        </p:nvSpPr>
        <p:spPr>
          <a:xfrm>
            <a:off x="495300" y="6532197"/>
            <a:ext cx="4188646" cy="11887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  <a:defRPr lang="en-US"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© 2020 Forrester. Reproduction Prohibited.</a:t>
            </a:r>
          </a:p>
        </p:txBody>
      </p:sp>
    </p:spTree>
    <p:extLst>
      <p:ext uri="{BB962C8B-B14F-4D97-AF65-F5344CB8AC3E}">
        <p14:creationId xmlns:p14="http://schemas.microsoft.com/office/powerpoint/2010/main" val="1528264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315616"/>
            <a:ext cx="5128305" cy="741784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746033" y="1315616"/>
            <a:ext cx="4935894" cy="45454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240971" y="2057400"/>
            <a:ext cx="4727122" cy="3811588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Plus un slide est sobre, plus il a des chances d’être lu.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2130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0870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999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6807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9003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3122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15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1286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889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7331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82.xml"/><Relationship Id="rId63" Type="http://schemas.openxmlformats.org/officeDocument/2006/relationships/theme" Target="../theme/theme6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8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2.xml"/><Relationship Id="rId61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81.xml"/><Relationship Id="rId6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57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6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3">
            <a:extLst>
              <a:ext uri="{FF2B5EF4-FFF2-40B4-BE49-F238E27FC236}">
                <a16:creationId xmlns:a16="http://schemas.microsoft.com/office/drawing/2014/main" id="{C2772207-6893-F24A-BAF4-59CF9932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86" y="509545"/>
            <a:ext cx="10030628" cy="637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DC6A2CA-CA2C-0C42-9952-F69875376C2D}"/>
              </a:ext>
            </a:extLst>
          </p:cNvPr>
          <p:cNvGrpSpPr/>
          <p:nvPr userDrawn="1"/>
        </p:nvGrpSpPr>
        <p:grpSpPr>
          <a:xfrm>
            <a:off x="-252537" y="116633"/>
            <a:ext cx="1728193" cy="1545694"/>
            <a:chOff x="251519" y="243664"/>
            <a:chExt cx="2160240" cy="1932117"/>
          </a:xfrm>
        </p:grpSpPr>
        <p:sp>
          <p:nvSpPr>
            <p:cNvPr id="7" name="Hexagone 6">
              <a:extLst>
                <a:ext uri="{FF2B5EF4-FFF2-40B4-BE49-F238E27FC236}">
                  <a16:creationId xmlns:a16="http://schemas.microsoft.com/office/drawing/2014/main" id="{32F10C2B-62FC-9247-BA15-2F4830575612}"/>
                </a:ext>
              </a:extLst>
            </p:cNvPr>
            <p:cNvSpPr/>
            <p:nvPr/>
          </p:nvSpPr>
          <p:spPr>
            <a:xfrm rot="5400000">
              <a:off x="178126" y="317057"/>
              <a:ext cx="1443541" cy="1296755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Hexagone 7">
              <a:extLst>
                <a:ext uri="{FF2B5EF4-FFF2-40B4-BE49-F238E27FC236}">
                  <a16:creationId xmlns:a16="http://schemas.microsoft.com/office/drawing/2014/main" id="{B8DED623-97CE-574B-9878-2DDC76A8C4B5}"/>
                </a:ext>
              </a:extLst>
            </p:cNvPr>
            <p:cNvSpPr/>
            <p:nvPr/>
          </p:nvSpPr>
          <p:spPr>
            <a:xfrm rot="16200000">
              <a:off x="1605044" y="751773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Hexagone 8">
              <a:extLst>
                <a:ext uri="{FF2B5EF4-FFF2-40B4-BE49-F238E27FC236}">
                  <a16:creationId xmlns:a16="http://schemas.microsoft.com/office/drawing/2014/main" id="{07A3A4BE-AB3A-8244-BD1B-AF38C1056FD8}"/>
                </a:ext>
              </a:extLst>
            </p:cNvPr>
            <p:cNvSpPr/>
            <p:nvPr/>
          </p:nvSpPr>
          <p:spPr>
            <a:xfrm rot="16200000">
              <a:off x="1232649" y="1490385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46D6923-23BA-BB40-8F1D-85B1085162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4" y="6042504"/>
            <a:ext cx="884158" cy="63581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17656-C313-494C-9B04-D1369167264E}"/>
              </a:ext>
            </a:extLst>
          </p:cNvPr>
          <p:cNvGrpSpPr/>
          <p:nvPr userDrawn="1"/>
        </p:nvGrpSpPr>
        <p:grpSpPr>
          <a:xfrm>
            <a:off x="10200456" y="5229200"/>
            <a:ext cx="2044566" cy="1866806"/>
            <a:chOff x="2030007" y="2020300"/>
            <a:chExt cx="2786069" cy="2543842"/>
          </a:xfrm>
        </p:grpSpPr>
        <p:sp>
          <p:nvSpPr>
            <p:cNvPr id="12" name="Hexagone 11">
              <a:extLst>
                <a:ext uri="{FF2B5EF4-FFF2-40B4-BE49-F238E27FC236}">
                  <a16:creationId xmlns:a16="http://schemas.microsoft.com/office/drawing/2014/main" id="{2840A360-4C17-4443-9621-B73FF66BD05C}"/>
                </a:ext>
              </a:extLst>
            </p:cNvPr>
            <p:cNvSpPr/>
            <p:nvPr/>
          </p:nvSpPr>
          <p:spPr>
            <a:xfrm rot="16200000">
              <a:off x="2798100" y="2634665"/>
              <a:ext cx="2032830" cy="1826124"/>
            </a:xfrm>
            <a:prstGeom prst="hexagon">
              <a:avLst>
                <a:gd name="adj" fmla="val 28162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89000">
                    <a:schemeClr val="bg1"/>
                  </a:gs>
                  <a:gs pos="49000">
                    <a:srgbClr val="C1CC26"/>
                  </a:gs>
                </a:gsLst>
                <a:lin ang="60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Hexagone 12">
              <a:extLst>
                <a:ext uri="{FF2B5EF4-FFF2-40B4-BE49-F238E27FC236}">
                  <a16:creationId xmlns:a16="http://schemas.microsoft.com/office/drawing/2014/main" id="{E3179550-F0DF-6148-BC91-9C3A33101AF7}"/>
                </a:ext>
              </a:extLst>
            </p:cNvPr>
            <p:cNvSpPr/>
            <p:nvPr/>
          </p:nvSpPr>
          <p:spPr>
            <a:xfrm rot="16200000">
              <a:off x="1986794" y="3590939"/>
              <a:ext cx="849927" cy="763502"/>
            </a:xfrm>
            <a:prstGeom prst="hexagon">
              <a:avLst>
                <a:gd name="adj" fmla="val 28119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Hexagone 13">
              <a:extLst>
                <a:ext uri="{FF2B5EF4-FFF2-40B4-BE49-F238E27FC236}">
                  <a16:creationId xmlns:a16="http://schemas.microsoft.com/office/drawing/2014/main" id="{55998FCE-E0BB-C243-BAF9-8EF4EFBB30C6}"/>
                </a:ext>
              </a:extLst>
            </p:cNvPr>
            <p:cNvSpPr/>
            <p:nvPr/>
          </p:nvSpPr>
          <p:spPr>
            <a:xfrm rot="5400000">
              <a:off x="4130680" y="2057014"/>
              <a:ext cx="722110" cy="648682"/>
            </a:xfrm>
            <a:prstGeom prst="hexagon">
              <a:avLst>
                <a:gd name="adj" fmla="val 28671"/>
                <a:gd name="vf" fmla="val 115470"/>
              </a:avLst>
            </a:prstGeom>
            <a:noFill/>
            <a:ln w="15875" cap="rnd">
              <a:gradFill>
                <a:gsLst>
                  <a:gs pos="0">
                    <a:srgbClr val="05616F"/>
                  </a:gs>
                  <a:gs pos="100000">
                    <a:srgbClr val="C1CC26"/>
                  </a:gs>
                </a:gsLst>
                <a:lin ang="7200000" scaled="0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</a:t>
              </a:r>
            </a:p>
          </p:txBody>
        </p:sp>
      </p:grp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9E79587-0A91-4044-BC15-A49FC5BA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686" y="1825625"/>
            <a:ext cx="100306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7" r:id="rId2"/>
    <p:sldLayoutId id="2147483692" r:id="rId3"/>
    <p:sldLayoutId id="2147483748" r:id="rId4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5616F"/>
          </a:solidFill>
          <a:latin typeface="Inpi" pitchFamily="2" charset="77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5616F"/>
          </a:solidFill>
          <a:latin typeface="Inpi" pitchFamily="2" charset="77"/>
          <a:ea typeface="+mn-ea"/>
          <a:cs typeface="+mn-cs"/>
        </a:defRPr>
      </a:lvl1pPr>
      <a:lvl2pPr marL="354013" indent="-352425" algn="l" rtl="0" eaLnBrk="1" fontAlgn="base" hangingPunct="1">
        <a:spcBef>
          <a:spcPts val="1200"/>
        </a:spcBef>
        <a:spcAft>
          <a:spcPct val="0"/>
        </a:spcAft>
        <a:buClr>
          <a:srgbClr val="58B3B3"/>
        </a:buClr>
        <a:buFont typeface="Arial" panose="020B0604020202020204" pitchFamily="34" charset="0"/>
        <a:buChar char="►"/>
        <a:defRPr sz="2200" kern="1200">
          <a:solidFill>
            <a:schemeClr val="tx2"/>
          </a:solidFill>
          <a:latin typeface="Inpi" pitchFamily="2" charset="77"/>
          <a:ea typeface="+mn-ea"/>
          <a:cs typeface="+mn-cs"/>
        </a:defRPr>
      </a:lvl2pPr>
      <a:lvl3pPr marL="355600" indent="9525" algn="l" rtl="0" eaLnBrk="1" fontAlgn="base" hangingPunct="1">
        <a:spcBef>
          <a:spcPts val="400"/>
        </a:spcBef>
        <a:spcAft>
          <a:spcPct val="0"/>
        </a:spcAft>
        <a:buClr>
          <a:srgbClr val="58B3B3"/>
        </a:buClr>
        <a:defRPr kern="1200">
          <a:solidFill>
            <a:schemeClr val="tx2"/>
          </a:solidFill>
          <a:latin typeface="Inpi" pitchFamily="2" charset="77"/>
          <a:ea typeface="+mn-ea"/>
          <a:cs typeface="+mn-cs"/>
        </a:defRPr>
      </a:lvl3pPr>
      <a:lvl4pPr marL="609600" indent="-242888" algn="l" rtl="0" eaLnBrk="1" fontAlgn="base" hangingPunct="1">
        <a:spcBef>
          <a:spcPts val="200"/>
        </a:spcBef>
        <a:spcAft>
          <a:spcPct val="0"/>
        </a:spcAft>
        <a:buClr>
          <a:srgbClr val="58B3B3"/>
        </a:buClr>
        <a:buFont typeface="Arial" panose="020B0604020202020204" pitchFamily="34" charset="0"/>
        <a:buChar char="●"/>
        <a:defRPr sz="1600" kern="1200">
          <a:solidFill>
            <a:schemeClr val="tx2"/>
          </a:solidFill>
          <a:latin typeface="Inpi" pitchFamily="2" charset="77"/>
          <a:ea typeface="+mn-ea"/>
          <a:cs typeface="+mn-cs"/>
        </a:defRPr>
      </a:lvl4pPr>
      <a:lvl5pPr marL="817563" indent="-206375" algn="l" rtl="0" eaLnBrk="1" fontAlgn="base" hangingPunct="1">
        <a:spcBef>
          <a:spcPct val="0"/>
        </a:spcBef>
        <a:spcAft>
          <a:spcPct val="0"/>
        </a:spcAft>
        <a:buClr>
          <a:srgbClr val="58B3B3"/>
        </a:buClr>
        <a:buChar char="»"/>
        <a:defRPr sz="1400" kern="1200">
          <a:solidFill>
            <a:schemeClr val="tx2"/>
          </a:solidFill>
          <a:latin typeface="Inpi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3" y="406048"/>
            <a:ext cx="1350431" cy="48951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820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2375807"/>
            <a:ext cx="10515600" cy="380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53050" y="6702873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6702874"/>
            <a:ext cx="6848475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1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8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2795" y="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8055" y="1893712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702875"/>
            <a:ext cx="12193200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10" y="412707"/>
            <a:ext cx="1368513" cy="4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75" y="451639"/>
            <a:ext cx="1350431" cy="48951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353051" y="6702874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" name="Rectangle 7"/>
          <p:cNvSpPr/>
          <p:nvPr userDrawn="1"/>
        </p:nvSpPr>
        <p:spPr>
          <a:xfrm>
            <a:off x="1" y="6702875"/>
            <a:ext cx="6848475" cy="161925"/>
          </a:xfrm>
          <a:prstGeom prst="rect">
            <a:avLst/>
          </a:prstGeom>
          <a:solidFill>
            <a:srgbClr val="1B1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0791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ransition>
    <p:push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05" y="406050"/>
            <a:ext cx="1350431" cy="48951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820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2375807"/>
            <a:ext cx="10515600" cy="380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353051" y="6702874"/>
            <a:ext cx="6848475" cy="161925"/>
          </a:xfrm>
          <a:prstGeom prst="rect">
            <a:avLst/>
          </a:prstGeom>
          <a:solidFill>
            <a:srgbClr val="E7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" name="Rectangle 8"/>
          <p:cNvSpPr/>
          <p:nvPr userDrawn="1"/>
        </p:nvSpPr>
        <p:spPr>
          <a:xfrm>
            <a:off x="1" y="6702875"/>
            <a:ext cx="6848475" cy="161925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84531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17417"/>
            <a:ext cx="11187112" cy="67878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95300" y="1719072"/>
            <a:ext cx="11190732" cy="45708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42F3D09-634E-4499-A4F2-DBA81B1F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359156"/>
            <a:ext cx="11187112" cy="11695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685800">
              <a:lnSpc>
                <a:spcPct val="95000"/>
              </a:lnSpc>
              <a:spcBef>
                <a:spcPts val="1200"/>
              </a:spcBef>
              <a:buClr>
                <a:srgbClr val="3253DC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8" name="TextBox 97"/>
          <p:cNvSpPr txBox="1"/>
          <p:nvPr userDrawn="1"/>
        </p:nvSpPr>
        <p:spPr>
          <a:xfrm>
            <a:off x="11571666" y="6513318"/>
            <a:ext cx="125034" cy="138756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algn="r" defTabSz="914400" rtl="0" eaLnBrk="1" latinLnBrk="0" hangingPunct="1">
              <a:lnSpc>
                <a:spcPct val="125000"/>
              </a:lnSpc>
            </a:pPr>
            <a:fld id="{B01BFD70-D99E-427C-A01B-19B2BB56A3C8}" type="slidenum">
              <a:rPr lang="en-US" sz="800" kern="1200" smtClean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rPr>
              <a:pPr marL="0" lvl="0" algn="r" defTabSz="914400" rtl="0" eaLnBrk="1" latinLnBrk="0" hangingPunct="1">
                <a:lnSpc>
                  <a:spcPct val="125000"/>
                </a:lnSpc>
              </a:pPr>
              <a:t>‹N°›</a:t>
            </a:fld>
            <a:endParaRPr lang="en-US" sz="800" kern="1200" dirty="0">
              <a:solidFill>
                <a:schemeClr val="tx1">
                  <a:alpha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2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39" r:id="rId31"/>
    <p:sldLayoutId id="2147483840" r:id="rId32"/>
    <p:sldLayoutId id="2147483841" r:id="rId33"/>
    <p:sldLayoutId id="2147483842" r:id="rId34"/>
    <p:sldLayoutId id="2147483843" r:id="rId35"/>
    <p:sldLayoutId id="2147483844" r:id="rId36"/>
    <p:sldLayoutId id="2147483845" r:id="rId37"/>
    <p:sldLayoutId id="2147483846" r:id="rId38"/>
    <p:sldLayoutId id="2147483847" r:id="rId39"/>
    <p:sldLayoutId id="2147483848" r:id="rId40"/>
    <p:sldLayoutId id="2147483849" r:id="rId41"/>
    <p:sldLayoutId id="2147483850" r:id="rId42"/>
    <p:sldLayoutId id="2147483851" r:id="rId43"/>
    <p:sldLayoutId id="2147483852" r:id="rId44"/>
    <p:sldLayoutId id="2147483853" r:id="rId45"/>
    <p:sldLayoutId id="2147483854" r:id="rId46"/>
    <p:sldLayoutId id="2147483855" r:id="rId47"/>
    <p:sldLayoutId id="2147483856" r:id="rId48"/>
    <p:sldLayoutId id="2147483857" r:id="rId49"/>
    <p:sldLayoutId id="2147483858" r:id="rId50"/>
    <p:sldLayoutId id="2147483859" r:id="rId51"/>
    <p:sldLayoutId id="2147483860" r:id="rId52"/>
    <p:sldLayoutId id="2147483861" r:id="rId53"/>
    <p:sldLayoutId id="2147483862" r:id="rId54"/>
    <p:sldLayoutId id="2147483863" r:id="rId55"/>
    <p:sldLayoutId id="2147483864" r:id="rId56"/>
    <p:sldLayoutId id="2147483865" r:id="rId57"/>
    <p:sldLayoutId id="2147483866" r:id="rId58"/>
    <p:sldLayoutId id="2147483867" r:id="rId59"/>
    <p:sldLayoutId id="2147483868" r:id="rId60"/>
    <p:sldLayoutId id="2147483869" r:id="rId61"/>
    <p:sldLayoutId id="2147483870" r:id="rId6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baseline="0">
          <a:solidFill>
            <a:srgbClr val="003D2D"/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914400" rtl="0" eaLnBrk="1" latinLnBrk="0" hangingPunct="1">
        <a:lnSpc>
          <a:spcPct val="107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73038" algn="l" defTabSz="914400" rtl="0" eaLnBrk="1" latinLnBrk="0" hangingPunct="1">
        <a:lnSpc>
          <a:spcPct val="107000"/>
        </a:lnSpc>
        <a:spcBef>
          <a:spcPts val="0"/>
        </a:spcBef>
        <a:buClr>
          <a:schemeClr val="tx1"/>
        </a:buClr>
        <a:buFont typeface="Microsoft Sans Serif" panose="020B0604020202020204" pitchFamily="34" charset="0"/>
        <a:buChar char="̶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3038" algn="l" defTabSz="914400" rtl="0" eaLnBrk="1" latinLnBrk="0" hangingPunct="1">
        <a:lnSpc>
          <a:spcPct val="100000"/>
        </a:lnSpc>
        <a:spcBef>
          <a:spcPts val="0"/>
        </a:spcBef>
        <a:buClr>
          <a:schemeClr val="tx1">
            <a:lumMod val="85000"/>
            <a:lumOff val="15000"/>
          </a:schemeClr>
        </a:buClr>
        <a:buFontTx/>
        <a:buChar char="◦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58838" indent="-173038" algn="l" defTabSz="914400" rtl="0" eaLnBrk="1" latinLnBrk="0" hangingPunct="1">
        <a:lnSpc>
          <a:spcPct val="100000"/>
        </a:lnSpc>
        <a:spcBef>
          <a:spcPts val="0"/>
        </a:spcBef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8000"/>
        </a:lnSpc>
        <a:spcBef>
          <a:spcPts val="1800"/>
        </a:spcBef>
        <a:buClr>
          <a:srgbClr val="595959"/>
        </a:buClr>
        <a:buFont typeface="Microsoft Sans Serif" panose="020B0604020202020204" pitchFamily="34" charset="0"/>
        <a:buChar char="​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4000"/>
        </a:lnSpc>
        <a:spcBef>
          <a:spcPts val="0"/>
        </a:spcBef>
        <a:buFont typeface="Microsoft Sans Serif" panose="020B0604020202020204" pitchFamily="34" charset="0"/>
        <a:buChar char="​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1200"/>
        </a:spcBef>
        <a:buFont typeface="Microsoft Sans Serif" panose="020B0604020202020204" pitchFamily="34" charset="0"/>
        <a:buChar char="​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86000"/>
        </a:lnSpc>
        <a:spcBef>
          <a:spcPts val="1800"/>
        </a:spcBef>
        <a:buSzPct val="100000"/>
        <a:buFont typeface="Microsoft Sans Serif" panose="020B0604020202020204" pitchFamily="34" charset="0"/>
        <a:buChar char="​"/>
        <a:defRPr lang="en-US" sz="55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4000"/>
        </a:lnSpc>
        <a:spcBef>
          <a:spcPts val="1800"/>
        </a:spcBef>
        <a:buFont typeface="Microsoft Sans Serif" panose="020B0604020202020204" pitchFamily="34" charset="0"/>
        <a:buChar char="​"/>
        <a:defRPr sz="6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12">
          <p15:clr>
            <a:srgbClr val="F26B43"/>
          </p15:clr>
        </p15:guide>
        <p15:guide id="3" orient="horz" pos="1080">
          <p15:clr>
            <a:srgbClr val="F26B43"/>
          </p15:clr>
        </p15:guide>
        <p15:guide id="4" orient="horz" pos="360">
          <p15:clr>
            <a:srgbClr val="F26B43"/>
          </p15:clr>
        </p15:guide>
        <p15:guide id="6" pos="7368">
          <p15:clr>
            <a:srgbClr val="F26B43"/>
          </p15:clr>
        </p15:guide>
        <p15:guide id="7" orient="horz" pos="4176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011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Graphique 15"/>
          <p:cNvPicPr preferRelativeResize="0"/>
          <p:nvPr/>
        </p:nvPicPr>
        <p:blipFill rotWithShape="1">
          <a:blip r:embed="rId8">
            <a:alphaModFix/>
          </a:blip>
          <a:srcRect l="44568" b="74568"/>
          <a:stretch/>
        </p:blipFill>
        <p:spPr>
          <a:xfrm>
            <a:off x="10820400" y="6281929"/>
            <a:ext cx="1371601" cy="5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Image 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75292" y="6382511"/>
            <a:ext cx="620865" cy="364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5959172" y="6404293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sz="146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50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iamtechfr" TargetMode="External"/><Relationship Id="rId3" Type="http://schemas.openxmlformats.org/officeDocument/2006/relationships/hyperlink" Target="mailto:contact@miam.tech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6" Type="http://schemas.openxmlformats.org/officeDocument/2006/relationships/hyperlink" Target="https://www.instagram.com/miam_tech" TargetMode="External"/><Relationship Id="rId11" Type="http://schemas.openxmlformats.org/officeDocument/2006/relationships/image" Target="../media/image79.png"/><Relationship Id="rId5" Type="http://schemas.openxmlformats.org/officeDocument/2006/relationships/image" Target="../media/image64.png"/><Relationship Id="rId10" Type="http://schemas.openxmlformats.org/officeDocument/2006/relationships/hyperlink" Target="https://twitter.com/MiamTech" TargetMode="External"/><Relationship Id="rId4" Type="http://schemas.openxmlformats.org/officeDocument/2006/relationships/hyperlink" Target="https://miam.tech/" TargetMode="Externa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5.png"/><Relationship Id="rId5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Relationship Id="rId4" Type="http://schemas.openxmlformats.org/officeDocument/2006/relationships/comments" Target="../comments/commen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JPG"/><Relationship Id="rId3" Type="http://schemas.openxmlformats.org/officeDocument/2006/relationships/image" Target="../media/image81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bruno.dubois@capdigital.co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renan.sobaga@capdigital.com" TargetMode="External"/><Relationship Id="rId4" Type="http://schemas.openxmlformats.org/officeDocument/2006/relationships/hyperlink" Target="mailto:benjamin.gans@capdigital.com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hs-5039954.t.hubspotstarter-j1.net/e2t/tc/VW5_ch8ZLltCW51nJN06GZPK9W37H_hZ4jlq8ZN95jt933lGnpV1-WJV7CgNdRW1fJ-sn7TPv6tW4d2Shd98TlhCVVpVcj8Cys0kW7BxwsP35Vy7YW5grPw-6N-cy4W53DPc95Bdf6QW63zH_H70QrY_W1fgnjl8KJ94CW5MCMVf1TL9P4N6qrKStl1J4TW7VFB718nXjbMW33R2CL2c4RGYW8QZcLz5B7FL3N3fvxMj4yQs8W6McDRm4h3R2SW7WjYzB5fT9HtW6B2DQG2r-spbVTTl_w1nzZxQW3_SN-M7glBSLVrV_264mq8LMW6rc-5k6c4mMZW8Qvr_B3G4cfTW1M9pjv1GZG0nW4TBw_V3l3Qt9W7vvQbC3PmTH6W7g0CsN6cJjTZ3k_61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hs-5039954.t.hubspotstarter-j1.net/e2t/tc/VW5_ch8ZLltCW51nJN06GZPK9W37H_hZ4jlq8ZN95jt9G3lGn_V1-WJV7CgQKVW3lQrZ_6VPwl3W6rFrHn1-9ZdpW71Jr4D7YTpHXW3d7HNz46KW4KW8_JDmK7mp_NHW71_4wL7j-YVJW6q6xSF3cB_n4W3j1skm7KgXHVW7jL4x95HSYt7W6ZFstr3jSN6FW1L75lJ6plJCtW7SBjnQ29fTpJW8xxL3d2Cr4DLMxzj3_NnpYNW11NWwj1KWvHsVfvV6Q8-LCGzW79sqpS85g-9rN4F4Q3Zswv7kW6HFlbz94K6tTW3NmF0p1qK3VYW3CZDYq1hsyCZW71MrnP2-NmQXW2jYf952QqG_sW7hBBXB79xJZTW3m3sdj5LGmtZW8SsyLM1p7K79W6XCWj064_5nyVx1Y_y8Ns3CVW53z8N17mdfJsW7chRBY5s9RD13g9N1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hs-5039954.t.hubspotstarter-j1.net/e2t/tc/VW5_ch8ZLltCW51nJN06GZPK9W37H_hZ4jlq8ZN95jt933lGnpV1-WJV7CgBv_W1hSSjZ3xxzdBW87fSTq6L0TG0W4yJ38B5Vl6XtW5TPLbH6JlqpKVPRKGt97txC-W1zfzjt2GPwGRVyrVqp8McMcLW1ws-W_1Kp87hN3lhN3RK0-2fW8Qb9Hy8_gK0sW7Tzv3S1_rM7pW2QPKhN90Jd4zW32q_PL15dKMnW2h28Sm16CsbvW1grR7P37P6ttW1vq2TP63l6kTW8b13z626KKKNW97nW2n6NQKlHW8ZZNTN1lzL3MW8Z-nmj7DGCjxW1fFmsv2f_slwW5RCTch1pLrjGW7mKVQk7wnVt2VyzLp67mssX8N8rZNvkt_GVrW8RG06Z4RPCz23fW41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26" Type="http://schemas.openxmlformats.org/officeDocument/2006/relationships/image" Target="../media/image54.jpe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34" Type="http://schemas.openxmlformats.org/officeDocument/2006/relationships/image" Target="http://www.pimkie.fr/img/common/logo-pimkie.gif" TargetMode="Externa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53.emf"/><Relationship Id="rId33" Type="http://schemas.openxmlformats.org/officeDocument/2006/relationships/image" Target="../media/image61.png"/><Relationship Id="rId2" Type="http://schemas.openxmlformats.org/officeDocument/2006/relationships/image" Target="../media/image31.png"/><Relationship Id="rId16" Type="http://schemas.openxmlformats.org/officeDocument/2006/relationships/image" Target="../media/image45.emf"/><Relationship Id="rId20" Type="http://schemas.openxmlformats.org/officeDocument/2006/relationships/image" Target="../media/image49.jpeg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2.emf"/><Relationship Id="rId32" Type="http://schemas.openxmlformats.org/officeDocument/2006/relationships/image" Target="../media/image60.pn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23" Type="http://schemas.openxmlformats.org/officeDocument/2006/relationships/image" Target="http://www.lingostiere.fr/wp-content/uploads/2014/06/logo-carrefour-flunch-232x174.png" TargetMode="External"/><Relationship Id="rId28" Type="http://schemas.openxmlformats.org/officeDocument/2006/relationships/image" Target="../media/image56.jpeg"/><Relationship Id="rId10" Type="http://schemas.openxmlformats.org/officeDocument/2006/relationships/image" Target="../media/image39.jpeg"/><Relationship Id="rId19" Type="http://schemas.openxmlformats.org/officeDocument/2006/relationships/image" Target="../media/image48.emf"/><Relationship Id="rId31" Type="http://schemas.openxmlformats.org/officeDocument/2006/relationships/image" Target="../media/image59.jpeg"/><Relationship Id="rId4" Type="http://schemas.openxmlformats.org/officeDocument/2006/relationships/image" Target="http://www.wereldhave.com/sites/all/themes/wereldhave/logo/logo_1.png" TargetMode="External"/><Relationship Id="rId9" Type="http://schemas.openxmlformats.org/officeDocument/2006/relationships/image" Target="../media/image38.emf"/><Relationship Id="rId14" Type="http://schemas.openxmlformats.org/officeDocument/2006/relationships/image" Target="../media/image43.jpeg"/><Relationship Id="rId22" Type="http://schemas.openxmlformats.org/officeDocument/2006/relationships/image" Target="../media/image51.png"/><Relationship Id="rId27" Type="http://schemas.openxmlformats.org/officeDocument/2006/relationships/image" Target="../media/image55.png"/><Relationship Id="rId30" Type="http://schemas.openxmlformats.org/officeDocument/2006/relationships/image" Target="../media/image58.jpeg"/><Relationship Id="rId35" Type="http://schemas.openxmlformats.org/officeDocument/2006/relationships/image" Target="../media/image62.jpeg"/><Relationship Id="rId8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76CD55-B043-42C0-9764-54B67802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5"/>
            <a:ext cx="12192000" cy="31422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1A5EAE-0064-4D33-A7F7-1204D27E4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39"/>
            <a:ext cx="4887289" cy="21141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B4C5CA-DCD3-454B-BB8F-18226D852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4365104"/>
            <a:ext cx="5898207" cy="9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966" y="0"/>
            <a:ext cx="91440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7973500" y="184300"/>
            <a:ext cx="3943600" cy="2202000"/>
          </a:xfrm>
          <a:prstGeom prst="rect">
            <a:avLst/>
          </a:prstGeom>
          <a:solidFill>
            <a:srgbClr val="FFFFFF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0" y="0"/>
            <a:ext cx="3618000" cy="6858000"/>
            <a:chOff x="5427225" y="0"/>
            <a:chExt cx="2713500" cy="5143500"/>
          </a:xfrm>
        </p:grpSpPr>
        <p:sp>
          <p:nvSpPr>
            <p:cNvPr id="57" name="Google Shape;57;p13"/>
            <p:cNvSpPr/>
            <p:nvPr/>
          </p:nvSpPr>
          <p:spPr>
            <a:xfrm>
              <a:off x="5427225" y="0"/>
              <a:ext cx="2713500" cy="5143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algn="bl" rotWithShape="0">
                <a:srgbClr val="666666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13"/>
            <p:cNvPicPr preferRelativeResize="0"/>
            <p:nvPr/>
          </p:nvPicPr>
          <p:blipFill rotWithShape="1">
            <a:blip r:embed="rId4">
              <a:alphaModFix/>
            </a:blip>
            <a:srcRect t="22611" b="25120"/>
            <a:stretch/>
          </p:blipFill>
          <p:spPr>
            <a:xfrm>
              <a:off x="5613700" y="328975"/>
              <a:ext cx="2340550" cy="122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13"/>
            <p:cNvSpPr txBox="1"/>
            <p:nvPr/>
          </p:nvSpPr>
          <p:spPr>
            <a:xfrm>
              <a:off x="5613675" y="2013347"/>
              <a:ext cx="2340600" cy="186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133" kern="0">
                  <a:solidFill>
                    <a:srgbClr val="434343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La recette pour booster votre relation client</a:t>
              </a:r>
              <a:endParaRPr sz="2133" u="sng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0" name="Google Shape;60;p13"/>
            <p:cNvSpPr txBox="1"/>
            <p:nvPr/>
          </p:nvSpPr>
          <p:spPr>
            <a:xfrm>
              <a:off x="5613675" y="4070025"/>
              <a:ext cx="2340600" cy="8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Webinar</a:t>
              </a:r>
              <a:endParaRPr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Décembre 2020</a:t>
              </a:r>
              <a:endParaRPr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b="22462"/>
          <a:stretch/>
        </p:blipFill>
        <p:spPr>
          <a:xfrm>
            <a:off x="7963800" y="195167"/>
            <a:ext cx="3943733" cy="165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8196634" y="1855135"/>
            <a:ext cx="914735" cy="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9001" y="1903035"/>
            <a:ext cx="551532" cy="45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100" y="0"/>
            <a:ext cx="12192000" cy="365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546533" y="4324033"/>
            <a:ext cx="9443200" cy="1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667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Simplifier la vie des consommateurs en transformant l’expérience des courses en ligne</a:t>
            </a:r>
            <a:endParaRPr sz="2267" u="sng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t="16369" b="20816"/>
          <a:stretch/>
        </p:blipFill>
        <p:spPr>
          <a:xfrm>
            <a:off x="1374401" y="1"/>
            <a:ext cx="9443191" cy="3954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089" y="1467051"/>
            <a:ext cx="7873944" cy="426213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933" kern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Comment ?</a:t>
            </a:r>
            <a:endParaRPr sz="2400" kern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5"/>
          <p:cNvCxnSpPr>
            <a:stCxn id="81" idx="2"/>
          </p:cNvCxnSpPr>
          <p:nvPr/>
        </p:nvCxnSpPr>
        <p:spPr>
          <a:xfrm rot="-5400000" flipH="1">
            <a:off x="6261900" y="313935"/>
            <a:ext cx="899600" cy="7301600"/>
          </a:xfrm>
          <a:prstGeom prst="curvedConnector2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2" name="Google Shape;82;p15"/>
          <p:cNvSpPr/>
          <p:nvPr/>
        </p:nvSpPr>
        <p:spPr>
          <a:xfrm>
            <a:off x="4269233" y="3327800"/>
            <a:ext cx="3629600" cy="1421200"/>
          </a:xfrm>
          <a:prstGeom prst="roundRect">
            <a:avLst>
              <a:gd name="adj" fmla="val 0"/>
            </a:avLst>
          </a:prstGeom>
          <a:solidFill>
            <a:srgbClr val="9900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marque blanche</a:t>
            </a:r>
            <a:r>
              <a:rPr lang="en" sz="2133" i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2133" i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dans le parcours client </a:t>
            </a: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l’enseigne</a:t>
            </a:r>
            <a:endParaRPr sz="2133" kern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63667" y="715200"/>
            <a:ext cx="4994400" cy="2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Faire ses courses à partir de suggestions de repas, tout en tenant compte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des goûts et du contexte de chaque individu</a:t>
            </a:r>
            <a:endParaRPr sz="1867" i="1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2493134" y="2921401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483700" y="974733"/>
            <a:ext cx="5154400" cy="363600"/>
          </a:xfrm>
          <a:prstGeom prst="roundRect">
            <a:avLst>
              <a:gd name="adj" fmla="val 0"/>
            </a:avLst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Une technologie unique</a:t>
            </a:r>
            <a:endParaRPr sz="2133" kern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b="9247"/>
          <a:stretch/>
        </p:blipFill>
        <p:spPr>
          <a:xfrm>
            <a:off x="7321233" y="1331085"/>
            <a:ext cx="5185800" cy="443336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209167" y="1172300"/>
            <a:ext cx="7258000" cy="1497200"/>
          </a:xfrm>
          <a:prstGeom prst="roundRect">
            <a:avLst>
              <a:gd name="adj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Paul doit faire les courses car son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frigo est vide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Comme chaque semaine.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Super…</a:t>
            </a:r>
            <a:endParaRPr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cas d’usage concret</a:t>
            </a:r>
            <a:endParaRPr sz="2933" kern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209167" y="2951067"/>
            <a:ext cx="7258000" cy="2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fontAlgn="auto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Il se décide à faire ses courses, mais...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52556" indent="-440256" algn="l" defTabSz="1219170" fontAlgn="auto">
              <a:spcBef>
                <a:spcPts val="2667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AutoNum type="arabicPeriod"/>
            </a:pP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Il n’est pas très inspiré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: que va-t-il bien pouvoir manger cette semaine ?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52556" indent="-440256" algn="l" defTabSz="1219170" fontAlgn="auto"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AutoNum type="arabicPeriod"/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Choisir les ingrédients un à un,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c’est long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Spartan Thin"/>
                <a:ea typeface="Spartan Thin"/>
                <a:cs typeface="Spartan Thin"/>
                <a:sym typeface="Spartan Thin"/>
              </a:rPr>
              <a:t>1. Proposer la bonne recette au bon moment</a:t>
            </a:r>
            <a:endParaRPr sz="2933" kern="0">
              <a:solidFill>
                <a:srgbClr val="FFFFFF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00" y="1229200"/>
            <a:ext cx="2540885" cy="22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715000" y="3780133"/>
            <a:ext cx="5323200" cy="20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Lorsque Paul parcourt le rayon boucherie sur </a:t>
            </a:r>
            <a:r>
              <a:rPr lang="en" sz="2133" kern="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cora.fr,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on lui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suggère une recette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de “burger au Maroilles”.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Tiens… ça a l’air sympa !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4" name="Google Shape;104;p17"/>
          <p:cNvCxnSpPr>
            <a:stCxn id="105" idx="2"/>
            <a:endCxn id="101" idx="3"/>
          </p:cNvCxnSpPr>
          <p:nvPr/>
        </p:nvCxnSpPr>
        <p:spPr>
          <a:xfrm rot="10800000">
            <a:off x="3255817" y="2347335"/>
            <a:ext cx="1782400" cy="2624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" name="Google Shape;106;p17"/>
          <p:cNvGrpSpPr/>
          <p:nvPr/>
        </p:nvGrpSpPr>
        <p:grpSpPr>
          <a:xfrm>
            <a:off x="7222501" y="1414951"/>
            <a:ext cx="4437167" cy="4028100"/>
            <a:chOff x="5577150" y="1048575"/>
            <a:chExt cx="3327875" cy="3021075"/>
          </a:xfrm>
        </p:grpSpPr>
        <p:sp>
          <p:nvSpPr>
            <p:cNvPr id="107" name="Google Shape;107;p17"/>
            <p:cNvSpPr/>
            <p:nvPr/>
          </p:nvSpPr>
          <p:spPr>
            <a:xfrm>
              <a:off x="5742125" y="1180350"/>
              <a:ext cx="3162900" cy="2889300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 </a:t>
              </a: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moteur de suggestion de repas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Miam tient compte :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585" indent="-423323" algn="l" defTabSz="1219170" fontAlgn="auto">
                <a:spcBef>
                  <a:spcPts val="1333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❖"/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 goûts de Paul,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585" indent="-423323"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❖"/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 ses achats passés,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585" indent="-423323"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❖"/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 sa localisation géographique,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585" indent="-423323"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❖"/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 produits visualisés sur la page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609585" indent="-423323"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❖"/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...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08" name="Google Shape;108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77150" y="1048575"/>
              <a:ext cx="424357" cy="384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17"/>
          <p:cNvPicPr preferRelativeResize="0"/>
          <p:nvPr/>
        </p:nvPicPr>
        <p:blipFill rotWithShape="1">
          <a:blip r:embed="rId6">
            <a:alphaModFix/>
          </a:blip>
          <a:srcRect l="8622" t="15751" r="8622" b="15496"/>
          <a:stretch/>
        </p:blipFill>
        <p:spPr>
          <a:xfrm>
            <a:off x="4234833" y="1274967"/>
            <a:ext cx="1606768" cy="1334768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9" name="Google Shape;109;p17"/>
          <p:cNvCxnSpPr>
            <a:stCxn id="105" idx="1"/>
            <a:endCxn id="101" idx="3"/>
          </p:cNvCxnSpPr>
          <p:nvPr/>
        </p:nvCxnSpPr>
        <p:spPr>
          <a:xfrm flipH="1">
            <a:off x="3256033" y="1942351"/>
            <a:ext cx="978800" cy="4048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17"/>
          <p:cNvSpPr/>
          <p:nvPr/>
        </p:nvSpPr>
        <p:spPr>
          <a:xfrm>
            <a:off x="8047700" y="5614467"/>
            <a:ext cx="2786800" cy="593600"/>
          </a:xfrm>
          <a:prstGeom prst="roundRect">
            <a:avLst>
              <a:gd name="adj" fmla="val 0"/>
            </a:avLst>
          </a:prstGeom>
          <a:solidFill>
            <a:srgbClr val="9900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Inspiration</a:t>
            </a:r>
            <a:endParaRPr sz="2133" kern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Spartan Thin"/>
                <a:ea typeface="Spartan Thin"/>
                <a:cs typeface="Spartan Thin"/>
                <a:sym typeface="Spartan Thin"/>
              </a:rPr>
              <a:t>2. Permettre la mise au panier automatique</a:t>
            </a:r>
            <a:endParaRPr sz="2933" kern="0">
              <a:solidFill>
                <a:srgbClr val="FFFFFF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583500" y="1354667"/>
            <a:ext cx="6299600" cy="2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 un clic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Paul ajoute les 8 ingrédients nécessaires à la préparation des burgers.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Il change le nombre de convives sur la recette et invite ses 3 meilleurs copains : les quantités s’adaptent automatiquement.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 de gaspi !</a:t>
            </a:r>
            <a:endParaRPr sz="2133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9" name="Google Shape;119;p18"/>
          <p:cNvGrpSpPr/>
          <p:nvPr/>
        </p:nvGrpSpPr>
        <p:grpSpPr>
          <a:xfrm>
            <a:off x="7222501" y="1211751"/>
            <a:ext cx="4437167" cy="4231317"/>
            <a:chOff x="5577150" y="1048575"/>
            <a:chExt cx="3327875" cy="3173488"/>
          </a:xfrm>
        </p:grpSpPr>
        <p:sp>
          <p:nvSpPr>
            <p:cNvPr id="120" name="Google Shape;120;p18"/>
            <p:cNvSpPr/>
            <p:nvPr/>
          </p:nvSpPr>
          <p:spPr>
            <a:xfrm>
              <a:off x="5742125" y="1180363"/>
              <a:ext cx="3162900" cy="3041700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Choix des meilleurs produits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même si le référentiel ou les stocks changent.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Mise au panier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des ingrédients en un clic.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Optimisation des quantités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Détection des ingrédients “</a:t>
              </a: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fond de course”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21" name="Google Shape;121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77150" y="1048575"/>
              <a:ext cx="424357" cy="384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6803" y="3725334"/>
            <a:ext cx="2412100" cy="245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8047700" y="5614467"/>
            <a:ext cx="2786800" cy="593600"/>
          </a:xfrm>
          <a:prstGeom prst="roundRect">
            <a:avLst>
              <a:gd name="adj" fmla="val 0"/>
            </a:avLst>
          </a:prstGeom>
          <a:solidFill>
            <a:srgbClr val="9900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Gain de temps</a:t>
            </a:r>
            <a:endParaRPr sz="2133" kern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Spartan Thin"/>
                <a:ea typeface="Spartan Thin"/>
                <a:cs typeface="Spartan Thin"/>
                <a:sym typeface="Spartan Thin"/>
              </a:rPr>
              <a:t>3. Aider à la planification des repas</a:t>
            </a:r>
            <a:endParaRPr sz="2933" kern="0">
              <a:solidFill>
                <a:srgbClr val="FFFFFF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533" y="3206934"/>
            <a:ext cx="5370968" cy="31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520800" y="1211767"/>
            <a:ext cx="5575200" cy="2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Paul est maintenant un pro dans l’organisation des repas.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Depuis </a:t>
            </a:r>
            <a:r>
              <a:rPr lang="en" sz="2133" kern="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cora.fr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il ajoute ses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recettes personnelles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il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planifie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ses repas, et toute la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famille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contribue !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3" name="Google Shape;133;p19"/>
          <p:cNvGrpSpPr/>
          <p:nvPr/>
        </p:nvGrpSpPr>
        <p:grpSpPr>
          <a:xfrm>
            <a:off x="7222501" y="1414951"/>
            <a:ext cx="4437167" cy="4028116"/>
            <a:chOff x="5577150" y="1048575"/>
            <a:chExt cx="3327875" cy="3021087"/>
          </a:xfrm>
        </p:grpSpPr>
        <p:sp>
          <p:nvSpPr>
            <p:cNvPr id="134" name="Google Shape;134;p19"/>
            <p:cNvSpPr/>
            <p:nvPr/>
          </p:nvSpPr>
          <p:spPr>
            <a:xfrm>
              <a:off x="5742125" y="1180362"/>
              <a:ext cx="3162900" cy="2889300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Planificateur de repas (calendrier), cahier de recettes, collaboration et partage sur les réseaux sociaux… </a:t>
              </a:r>
              <a:endParaRPr sz="1867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Miam </a:t>
              </a: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maximise la fréquence de visite 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 offrant au client un espace qui répond à ses attentes.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35" name="Google Shape;135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77150" y="1048575"/>
              <a:ext cx="424357" cy="384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Google Shape;136;p19"/>
          <p:cNvSpPr/>
          <p:nvPr/>
        </p:nvSpPr>
        <p:spPr>
          <a:xfrm>
            <a:off x="8047700" y="5614467"/>
            <a:ext cx="2786800" cy="593600"/>
          </a:xfrm>
          <a:prstGeom prst="roundRect">
            <a:avLst>
              <a:gd name="adj" fmla="val 0"/>
            </a:avLst>
          </a:prstGeom>
          <a:solidFill>
            <a:srgbClr val="9900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Fidélisation</a:t>
            </a:r>
            <a:endParaRPr sz="2133" kern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Spartan Thin"/>
                <a:ea typeface="Spartan Thin"/>
                <a:cs typeface="Spartan Thin"/>
                <a:sym typeface="Spartan Thin"/>
              </a:rPr>
              <a:t>4. Bénéficier de la puissance d’un écosystème</a:t>
            </a:r>
            <a:endParaRPr sz="2933" kern="0">
              <a:solidFill>
                <a:srgbClr val="FFFFFF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603433" y="3436451"/>
            <a:ext cx="5575200" cy="26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Et comme les recettes sont sans cesse renouvelées par des sites que Paul connaît bien, 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il ne s’en lasse pas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Au final, ça lui plaît tellement qu’</a:t>
            </a: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il en parle un peu partout</a:t>
            </a: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autour de lui...</a:t>
            </a:r>
            <a:endParaRPr sz="2133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45" name="Google Shape;145;p20"/>
          <p:cNvGrpSpPr/>
          <p:nvPr/>
        </p:nvGrpSpPr>
        <p:grpSpPr>
          <a:xfrm>
            <a:off x="7222501" y="1414951"/>
            <a:ext cx="4437167" cy="4028116"/>
            <a:chOff x="5577150" y="1048575"/>
            <a:chExt cx="3327875" cy="3021087"/>
          </a:xfrm>
        </p:grpSpPr>
        <p:sp>
          <p:nvSpPr>
            <p:cNvPr id="146" name="Google Shape;146;p20"/>
            <p:cNvSpPr/>
            <p:nvPr/>
          </p:nvSpPr>
          <p:spPr>
            <a:xfrm>
              <a:off x="5742125" y="1180362"/>
              <a:ext cx="3162900" cy="2889300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 référentiel de recettes est </a:t>
              </a: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nourri par des sites tiers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rémunérés suivant la popularité de leurs contenus.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Miam se charge d’analyser les recettes et de les suggérer aux bonnes personnes.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Tout le monde y gagne</a:t>
              </a: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7" name="Google Shape;147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77150" y="1048575"/>
              <a:ext cx="424357" cy="384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8" name="Google Shape;1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900" y="1162284"/>
            <a:ext cx="2992325" cy="203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8047700" y="5614467"/>
            <a:ext cx="2786800" cy="593600"/>
          </a:xfrm>
          <a:prstGeom prst="roundRect">
            <a:avLst>
              <a:gd name="adj" fmla="val 0"/>
            </a:avLst>
          </a:prstGeom>
          <a:solidFill>
            <a:srgbClr val="9900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133" i="1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Pertinence</a:t>
            </a:r>
            <a:endParaRPr sz="2133" kern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3463201" y="965317"/>
            <a:ext cx="5265600" cy="5265600"/>
          </a:xfrm>
          <a:prstGeom prst="ellipse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1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605" y="1588700"/>
            <a:ext cx="2486763" cy="150906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 résultat : une proposition de valeur tripartite</a:t>
            </a:r>
            <a:endParaRPr sz="2933" kern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21"/>
          <p:cNvGrpSpPr/>
          <p:nvPr/>
        </p:nvGrpSpPr>
        <p:grpSpPr>
          <a:xfrm>
            <a:off x="155133" y="998818"/>
            <a:ext cx="4217200" cy="2688833"/>
            <a:chOff x="524250" y="1401900"/>
            <a:chExt cx="3162900" cy="2016625"/>
          </a:xfrm>
        </p:grpSpPr>
        <p:sp>
          <p:nvSpPr>
            <p:cNvPr id="160" name="Google Shape;160;p21"/>
            <p:cNvSpPr/>
            <p:nvPr/>
          </p:nvSpPr>
          <p:spPr>
            <a:xfrm>
              <a:off x="524250" y="1748125"/>
              <a:ext cx="3162900" cy="1670400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91370"/>
              </a:srgbClr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l" defTabSz="1219170" fontAlgn="auto">
                <a:spcBef>
                  <a:spcPts val="1333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Renforcer sa stratégie d’expérience client omnicanale.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1333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Booster le taux de nourriture, la fréquence d’achat, les revenus.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1060650" y="1401900"/>
              <a:ext cx="2090100" cy="445200"/>
            </a:xfrm>
            <a:prstGeom prst="roundRect">
              <a:avLst>
                <a:gd name="adj" fmla="val 0"/>
              </a:avLst>
            </a:pr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n" sz="2133" i="1" kern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L’enseigne</a:t>
              </a:r>
              <a:endParaRPr sz="2133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162" name="Google Shape;162;p21"/>
          <p:cNvGrpSpPr/>
          <p:nvPr/>
        </p:nvGrpSpPr>
        <p:grpSpPr>
          <a:xfrm>
            <a:off x="7759900" y="998801"/>
            <a:ext cx="4217200" cy="2688833"/>
            <a:chOff x="524250" y="1401900"/>
            <a:chExt cx="3162900" cy="2016625"/>
          </a:xfrm>
        </p:grpSpPr>
        <p:sp>
          <p:nvSpPr>
            <p:cNvPr id="163" name="Google Shape;163;p21"/>
            <p:cNvSpPr/>
            <p:nvPr/>
          </p:nvSpPr>
          <p:spPr>
            <a:xfrm>
              <a:off x="524250" y="1748125"/>
              <a:ext cx="3162900" cy="1670400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91370"/>
              </a:srgbClr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l" defTabSz="1219170" fontAlgn="auto">
                <a:spcBef>
                  <a:spcPts val="1333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Disposer d’un lien auparavant inexistant avec l’e-commerce alimentaire.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1333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Participer à un modèle de collaboration inédit et vertueux.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010050" y="1401900"/>
              <a:ext cx="2191200" cy="445200"/>
            </a:xfrm>
            <a:prstGeom prst="roundRect">
              <a:avLst>
                <a:gd name="adj" fmla="val 0"/>
              </a:avLst>
            </a:prstGeom>
            <a:solidFill>
              <a:srgbClr val="1155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n" sz="2133" i="1" kern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Le site de recettes</a:t>
              </a:r>
              <a:endParaRPr sz="2133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165" name="Google Shape;165;p21"/>
          <p:cNvGrpSpPr/>
          <p:nvPr/>
        </p:nvGrpSpPr>
        <p:grpSpPr>
          <a:xfrm>
            <a:off x="3655467" y="3419463"/>
            <a:ext cx="4880800" cy="3045237"/>
            <a:chOff x="275313" y="1401900"/>
            <a:chExt cx="3660600" cy="2283928"/>
          </a:xfrm>
        </p:grpSpPr>
        <p:sp>
          <p:nvSpPr>
            <p:cNvPr id="166" name="Google Shape;166;p21"/>
            <p:cNvSpPr/>
            <p:nvPr/>
          </p:nvSpPr>
          <p:spPr>
            <a:xfrm>
              <a:off x="275313" y="1748128"/>
              <a:ext cx="3660600" cy="1937700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91370"/>
              </a:srgbClr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l" defTabSz="1219170" fontAlgn="auto">
                <a:spcBef>
                  <a:spcPts val="1333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Lui faire gagner un temps précieux et “ré-enchanter” son expérience des courses en ligne.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Adresser ses attentes légitimes en matière de personnalisation et d’accompagnement.</a:t>
              </a:r>
              <a:endParaRPr sz="1867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1060650" y="1401900"/>
              <a:ext cx="2090100" cy="445200"/>
            </a:xfrm>
            <a:prstGeom prst="roundRect">
              <a:avLst>
                <a:gd name="adj" fmla="val 0"/>
              </a:avLst>
            </a:prstGeom>
            <a:solidFill>
              <a:srgbClr val="9900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n" sz="2133" i="1" kern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Le client final</a:t>
              </a:r>
              <a:endParaRPr sz="2133" kern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pic>
        <p:nvPicPr>
          <p:cNvPr id="168" name="Google Shape;168;p21"/>
          <p:cNvPicPr preferRelativeResize="0"/>
          <p:nvPr/>
        </p:nvPicPr>
        <p:blipFill rotWithShape="1">
          <a:blip r:embed="rId4">
            <a:alphaModFix/>
          </a:blip>
          <a:srcRect t="22611" b="25120"/>
          <a:stretch/>
        </p:blipFill>
        <p:spPr>
          <a:xfrm>
            <a:off x="5498350" y="2314034"/>
            <a:ext cx="1135533" cy="59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933" kern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Utiliser la souplesse d’un service plug &amp; play</a:t>
            </a:r>
            <a:endParaRPr sz="2933" kern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1207367" y="1324833"/>
            <a:ext cx="4374800" cy="168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1084232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67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“</a:t>
            </a:r>
            <a:r>
              <a:rPr lang="en" sz="1867" b="1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front</a:t>
            </a:r>
            <a:r>
              <a:rPr lang="en" sz="1867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” : le site cora.fr</a:t>
            </a:r>
            <a:endParaRPr sz="1867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7401200" y="1324833"/>
            <a:ext cx="3583200" cy="168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6198" algn="r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67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“</a:t>
            </a:r>
            <a:r>
              <a:rPr lang="en" sz="1867" b="1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back</a:t>
            </a:r>
            <a:r>
              <a:rPr lang="en" sz="1867"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” : l’algorithme, la technologie Miam</a:t>
            </a:r>
            <a:endParaRPr sz="1867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367" y="3054135"/>
            <a:ext cx="551532" cy="45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t="22611" b="25120"/>
          <a:stretch/>
        </p:blipFill>
        <p:spPr>
          <a:xfrm>
            <a:off x="10104467" y="3005634"/>
            <a:ext cx="879935" cy="45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2171567" y="3909600"/>
            <a:ext cx="7848800" cy="21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67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Miam adapte son socle technologique pour aboutir à une </a:t>
            </a:r>
            <a:r>
              <a:rPr lang="en" sz="1867" kern="0">
                <a:solidFill>
                  <a:srgbClr val="0097A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expérience sur-mesure</a:t>
            </a:r>
            <a:endParaRPr sz="1867" kern="0">
              <a:solidFill>
                <a:srgbClr val="0097A7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Le SDK permet de customiser le parcours Miam à la charte graphique et aux spécificités de l’enseigne</a:t>
            </a:r>
            <a:endParaRPr sz="17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Il dialogue directement avec le service Miam pour amener</a:t>
            </a:r>
            <a:endParaRPr sz="17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 douceur</a:t>
            </a:r>
            <a:r>
              <a:rPr lang="en" sz="17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notre technologie dans le parcours existant</a:t>
            </a:r>
            <a:endParaRPr sz="17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1" name="Google Shape;181;p22"/>
          <p:cNvGrpSpPr/>
          <p:nvPr/>
        </p:nvGrpSpPr>
        <p:grpSpPr>
          <a:xfrm>
            <a:off x="4568768" y="1476233"/>
            <a:ext cx="2143833" cy="1376800"/>
            <a:chOff x="3426575" y="1426525"/>
            <a:chExt cx="1607875" cy="1032600"/>
          </a:xfrm>
        </p:grpSpPr>
        <p:sp>
          <p:nvSpPr>
            <p:cNvPr id="182" name="Google Shape;182;p22"/>
            <p:cNvSpPr/>
            <p:nvPr/>
          </p:nvSpPr>
          <p:spPr>
            <a:xfrm>
              <a:off x="3513450" y="1426525"/>
              <a:ext cx="1521000" cy="1032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i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 “</a:t>
              </a:r>
              <a:r>
                <a:rPr lang="en" b="1" i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SDK</a:t>
              </a:r>
              <a:r>
                <a:rPr lang="en" i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” : boîte à outils qui contient le parcours Miam</a:t>
              </a:r>
              <a:endParaRPr i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3426575" y="1862725"/>
              <a:ext cx="160200" cy="160200"/>
            </a:xfrm>
            <a:prstGeom prst="ellipse">
              <a:avLst/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84" name="Google Shape;184;p22"/>
          <p:cNvCxnSpPr>
            <a:stCxn id="182" idx="3"/>
            <a:endCxn id="177" idx="1"/>
          </p:cNvCxnSpPr>
          <p:nvPr/>
        </p:nvCxnSpPr>
        <p:spPr>
          <a:xfrm>
            <a:off x="6712600" y="2164633"/>
            <a:ext cx="688800" cy="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85" name="Google Shape;185;p22"/>
          <p:cNvSpPr/>
          <p:nvPr/>
        </p:nvSpPr>
        <p:spPr>
          <a:xfrm>
            <a:off x="5660084" y="2833649"/>
            <a:ext cx="543200" cy="99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2" y="4173023"/>
            <a:ext cx="5247067" cy="2171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3432" y="1144308"/>
            <a:ext cx="2008568" cy="3313392"/>
          </a:xfrm>
          <a:prstGeom prst="rect">
            <a:avLst/>
          </a:prstGeom>
          <a:solidFill>
            <a:srgbClr val="301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525" y="2028825"/>
            <a:ext cx="4152900" cy="4277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32986" y="376859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Chiffres clés 2019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99461" y="1468224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Collectif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576686" y="1144308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Team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28062" y="2945973"/>
            <a:ext cx="1840994" cy="1511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1000+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structures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adhérentes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788157" y="2967771"/>
            <a:ext cx="885824" cy="1147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ans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13786" y="4739422"/>
            <a:ext cx="1526669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850+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PME &amp; Start-up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310572" y="4754444"/>
            <a:ext cx="1526669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70+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EEFR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615120" y="5358547"/>
            <a:ext cx="1526669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90+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Grands comptes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311906" y="5373569"/>
            <a:ext cx="2431544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Fonds d’investissement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3" y="2169748"/>
            <a:ext cx="731551" cy="73155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50" y="2169747"/>
            <a:ext cx="731551" cy="731551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685800" y="4533900"/>
            <a:ext cx="3362325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1247775" y="4114800"/>
            <a:ext cx="0" cy="4191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9567287" y="1770134"/>
            <a:ext cx="1840994" cy="887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Experts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9567286" y="2762250"/>
            <a:ext cx="2053213" cy="1257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Collaborateurs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(équipe permanente)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15" y="1259174"/>
            <a:ext cx="769651" cy="769651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6507590" y="3046484"/>
            <a:ext cx="2224662" cy="1192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12 000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visiteurs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sur le festival</a:t>
            </a:r>
            <a:b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Futur.e.s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2019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6507590" y="2020460"/>
            <a:ext cx="2224662" cy="887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50845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événements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organisés en 2019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152" y="1824718"/>
            <a:ext cx="716548" cy="716548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9519661" y="1824718"/>
            <a:ext cx="0" cy="181783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62" y="1146327"/>
            <a:ext cx="2539070" cy="37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8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3539400" y="1225833"/>
            <a:ext cx="5113200" cy="35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Merci ! Des questions ?</a:t>
            </a:r>
            <a:endParaRPr sz="2133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Nous serions ravis d’en discuter :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u="sng" kern="0">
                <a:solidFill>
                  <a:srgbClr val="0097A7"/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hlinkClick r:id="rId3"/>
              </a:rPr>
              <a:t>contact@miam.tech</a:t>
            </a:r>
            <a:endParaRPr sz="2133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Retrouvez-nous sur : </a:t>
            </a:r>
            <a:r>
              <a:rPr lang="en" sz="2133" u="sng" kern="0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https://miam.tech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33" ker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Ou sur :</a:t>
            </a:r>
            <a:endParaRPr sz="2133" ker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5">
            <a:alphaModFix/>
          </a:blip>
          <a:srcRect t="22611" b="25120"/>
          <a:stretch/>
        </p:blipFill>
        <p:spPr>
          <a:xfrm>
            <a:off x="0" y="6264467"/>
            <a:ext cx="1135533" cy="59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6000" y="506733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5600" y="5067351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86400" y="5067351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/>
          <p:nvPr/>
        </p:nvSpPr>
        <p:spPr>
          <a:xfrm>
            <a:off x="0" y="0"/>
            <a:ext cx="12192000" cy="81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1454400" y="6379433"/>
            <a:ext cx="10737600" cy="36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44424B-6C10-41A7-8842-A9ACEC476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08" y="2873045"/>
            <a:ext cx="7069584" cy="11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8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1"/>
          <p:cNvGrpSpPr/>
          <p:nvPr/>
        </p:nvGrpSpPr>
        <p:grpSpPr>
          <a:xfrm>
            <a:off x="1994834" y="2320939"/>
            <a:ext cx="8202329" cy="1258943"/>
            <a:chOff x="0" y="0"/>
            <a:chExt cx="8202329" cy="1258943"/>
          </a:xfrm>
        </p:grpSpPr>
        <p:pic>
          <p:nvPicPr>
            <p:cNvPr id="104" name="Google Shape;104;p21" descr="Image 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948" y="0"/>
              <a:ext cx="8004433" cy="1258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1"/>
            <p:cNvSpPr/>
            <p:nvPr/>
          </p:nvSpPr>
          <p:spPr>
            <a:xfrm>
              <a:off x="0" y="1258942"/>
              <a:ext cx="8202329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57C00"/>
                </a:buClr>
                <a:buSzPts val="2300"/>
              </a:pPr>
              <a:endParaRPr sz="3067" kern="0" dirty="0">
                <a:solidFill>
                  <a:srgbClr val="F57C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7C00"/>
                </a:buClr>
                <a:buSzPts val="2300"/>
              </a:pPr>
              <a:r>
                <a:rPr lang="fr-FR" sz="3067" kern="0" dirty="0">
                  <a:solidFill>
                    <a:srgbClr val="F57C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Comment faire de vos clients des acteurs du produits</a:t>
              </a:r>
              <a:endParaRPr sz="14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6" name="Google Shape;106;p21"/>
          <p:cNvSpPr/>
          <p:nvPr/>
        </p:nvSpPr>
        <p:spPr>
          <a:xfrm>
            <a:off x="8929939" y="2171214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1"/>
          <p:cNvSpPr/>
          <p:nvPr/>
        </p:nvSpPr>
        <p:spPr>
          <a:xfrm>
            <a:off x="9263647" y="2074962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1"/>
          <p:cNvSpPr/>
          <p:nvPr/>
        </p:nvSpPr>
        <p:spPr>
          <a:xfrm>
            <a:off x="9657014" y="1770039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1"/>
          <p:cNvSpPr/>
          <p:nvPr/>
        </p:nvSpPr>
        <p:spPr>
          <a:xfrm>
            <a:off x="9069220" y="1805862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9900654" y="1025875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1"/>
          <p:cNvSpPr/>
          <p:nvPr/>
        </p:nvSpPr>
        <p:spPr>
          <a:xfrm>
            <a:off x="9280194" y="427383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/>
          <p:nvPr/>
        </p:nvSpPr>
        <p:spPr>
          <a:xfrm>
            <a:off x="9263647" y="1325175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1"/>
          <p:cNvSpPr/>
          <p:nvPr/>
        </p:nvSpPr>
        <p:spPr>
          <a:xfrm>
            <a:off x="10998870" y="2052"/>
            <a:ext cx="96253" cy="96253"/>
          </a:xfrm>
          <a:prstGeom prst="ellipse">
            <a:avLst/>
          </a:prstGeom>
          <a:solidFill>
            <a:srgbClr val="F57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7C0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947815" y="1783012"/>
            <a:ext cx="10271200" cy="3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32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« </a:t>
            </a:r>
            <a:r>
              <a:rPr lang="fr" sz="48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76</a:t>
            </a:r>
            <a:r>
              <a:rPr lang="fr" sz="48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%</a:t>
            </a:r>
            <a:r>
              <a:rPr lang="fr" sz="32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 des nouveaux produits échouent lors de leur première </a:t>
            </a:r>
            <a:r>
              <a:rPr lang="fr" sz="3200" kern="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anné</a:t>
            </a:r>
            <a:r>
              <a:rPr lang="fr-FR" sz="32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e ».</a:t>
            </a:r>
            <a:endParaRPr lang="fr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Produit inadapté aux besoins du marché</a:t>
            </a:r>
          </a:p>
          <a:p>
            <a:pPr algn="l"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Mauvaise écoute des clients</a:t>
            </a:r>
          </a:p>
          <a:p>
            <a:pPr algn="l"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Innovations peu en phase avec les attentes des clients</a:t>
            </a:r>
          </a:p>
          <a:p>
            <a:pPr algn="l"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Manque de coordination au sein de la marque</a:t>
            </a:r>
          </a:p>
        </p:txBody>
      </p:sp>
      <p:sp>
        <p:nvSpPr>
          <p:cNvPr id="119" name="Google Shape;119;p22"/>
          <p:cNvSpPr/>
          <p:nvPr/>
        </p:nvSpPr>
        <p:spPr>
          <a:xfrm rot="2700000">
            <a:off x="11615496" y="4756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2"/>
          <p:cNvSpPr/>
          <p:nvPr/>
        </p:nvSpPr>
        <p:spPr>
          <a:xfrm rot="2700000">
            <a:off x="-241720" y="5509580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2"/>
          <p:cNvSpPr/>
          <p:nvPr/>
        </p:nvSpPr>
        <p:spPr>
          <a:xfrm rot="2700000">
            <a:off x="3873113" y="-1252498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4189000" y="5757233"/>
            <a:ext cx="6648000" cy="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067" i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Étude “Mettre les choses au clair sur l’échec de l’innovation” 2018, Nielsen.</a:t>
            </a:r>
            <a:endParaRPr sz="1067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67" i="1" kern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005623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7C0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947814" y="1783012"/>
            <a:ext cx="10409997" cy="3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32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Des solutions existent</a:t>
            </a:r>
            <a:r>
              <a:rPr lang="mr-IN" sz="32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…</a:t>
            </a:r>
            <a:r>
              <a:rPr lang="fr-FR" sz="32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Arial"/>
              </a:rPr>
              <a:t>	mais ont leurs limites :</a:t>
            </a: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fr-FR" sz="1333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Arial"/>
            </a:endParaRPr>
          </a:p>
          <a:p>
            <a:pPr marL="380990" indent="-380990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 charset="0"/>
              <a:buChar char="o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 chefs de produit réalisent des interviews de clients.</a:t>
            </a:r>
          </a:p>
          <a:p>
            <a:pPr marL="380990" indent="-380990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 charset="0"/>
              <a:buChar char="o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 responsables « connaissance clients » organisent des tables rondes ou achètent des études qualitatives.</a:t>
            </a:r>
          </a:p>
          <a:p>
            <a:pPr marL="380990" indent="-380990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 charset="0"/>
              <a:buChar char="o"/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marque fait des sondages ou études quantitatives une fois le produit créé.</a:t>
            </a:r>
          </a:p>
          <a:p>
            <a:pPr marL="380990" indent="-380990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urier New" charset="0"/>
              <a:buChar char="o"/>
            </a:pPr>
            <a:endParaRPr lang="fr-FR" sz="2400" i="1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400" i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Et pour une part importante des nouveaux produits : Rien n’est fait </a:t>
            </a:r>
          </a:p>
        </p:txBody>
      </p:sp>
      <p:sp>
        <p:nvSpPr>
          <p:cNvPr id="119" name="Google Shape;119;p22"/>
          <p:cNvSpPr/>
          <p:nvPr/>
        </p:nvSpPr>
        <p:spPr>
          <a:xfrm rot="2700000">
            <a:off x="11615496" y="4756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2"/>
          <p:cNvSpPr/>
          <p:nvPr/>
        </p:nvSpPr>
        <p:spPr>
          <a:xfrm rot="2700000">
            <a:off x="-241720" y="5509580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2"/>
          <p:cNvSpPr/>
          <p:nvPr/>
        </p:nvSpPr>
        <p:spPr>
          <a:xfrm rot="2700000">
            <a:off x="3873113" y="-1252498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4189000" y="5757233"/>
            <a:ext cx="6648000" cy="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067" i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Étude “Mettre les choses au clair sur l’échec de l’innovation” 2018, Nielsen.</a:t>
            </a:r>
            <a:endParaRPr sz="1067" i="1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67" i="1" kern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574908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/>
        </p:nvSpPr>
        <p:spPr>
          <a:xfrm>
            <a:off x="1094467" y="1593967"/>
            <a:ext cx="10198400" cy="2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algn="l"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ceux qui mettent le client </a:t>
            </a:r>
            <a:r>
              <a:rPr lang="fr" sz="240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 coeur de leurs réflexions</a:t>
            </a: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4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ceux qui favorisent </a:t>
            </a:r>
            <a:r>
              <a:rPr lang="fr" sz="240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l’intelligence collective</a:t>
            </a: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ceux qui veulent </a:t>
            </a:r>
            <a:r>
              <a:rPr lang="fr" sz="240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produire moins mais mieux</a:t>
            </a: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ceux qui veulent créer des produits </a:t>
            </a:r>
            <a:r>
              <a:rPr lang="fr" sz="240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plus</a:t>
            </a: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240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justes</a:t>
            </a: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" sz="240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plus rapidement</a:t>
            </a:r>
            <a:r>
              <a:rPr lang="fr" sz="24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2162599" y="78800"/>
            <a:ext cx="9301047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SzPts val="2400"/>
            </a:pP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- Pour ceux qui veulent réussir leur création produit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24" descr="Imag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932" y="241155"/>
            <a:ext cx="1947993" cy="30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 descr="visu-intro-mobil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334" y="3637901"/>
            <a:ext cx="5504569" cy="3009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sk-SK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endParaRPr lang="fr-FR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Google Shape;137;p24" descr="Imag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928" y="4789920"/>
            <a:ext cx="2275585" cy="440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06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7C0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/>
        </p:nvSpPr>
        <p:spPr>
          <a:xfrm>
            <a:off x="960400" y="2358197"/>
            <a:ext cx="10271200" cy="2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</a:pPr>
            <a:r>
              <a:rPr lang="fr-FR" sz="5067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 </a:t>
            </a:r>
            <a:r>
              <a:rPr lang="fr-FR" sz="5067" kern="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</a:t>
            </a:r>
            <a:r>
              <a:rPr lang="fr-FR" sz="5067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produit à sa validation, engagez vos clients dans le renouvellement de votre offre produit.</a:t>
            </a:r>
            <a:endParaRPr sz="5067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3"/>
          <p:cNvSpPr/>
          <p:nvPr/>
        </p:nvSpPr>
        <p:spPr>
          <a:xfrm rot="2700000">
            <a:off x="11615496" y="4756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3"/>
          <p:cNvSpPr/>
          <p:nvPr/>
        </p:nvSpPr>
        <p:spPr>
          <a:xfrm rot="2700000">
            <a:off x="-241720" y="5509580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3"/>
          <p:cNvSpPr/>
          <p:nvPr/>
        </p:nvSpPr>
        <p:spPr>
          <a:xfrm rot="2700000">
            <a:off x="3873113" y="-1252498"/>
            <a:ext cx="963171" cy="260092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087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700" y="2749101"/>
            <a:ext cx="3682000" cy="27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185" y="3803600"/>
            <a:ext cx="3450643" cy="25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 descr="Image 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932" y="241155"/>
            <a:ext cx="1947993" cy="306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2195459" y="249519"/>
            <a:ext cx="8983181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SzPts val="2400"/>
            </a:pP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fr-FR" dirty="0">
                <a:latin typeface="Montserrat"/>
                <a:ea typeface="Montserrat"/>
                <a:cs typeface="Montserrat"/>
                <a:sym typeface="Montserrat"/>
              </a:rPr>
              <a:t>Accompagnement + Plateforme : </a:t>
            </a: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Une </a:t>
            </a:r>
            <a:r>
              <a:rPr lang="fr-FR" dirty="0">
                <a:latin typeface="Montserrat"/>
                <a:ea typeface="Montserrat"/>
                <a:cs typeface="Montserrat"/>
                <a:sym typeface="Montserrat"/>
              </a:rPr>
              <a:t>démarche</a:t>
            </a: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 qui fait ses preuves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8"/>
          <p:cNvSpPr txBox="1"/>
          <p:nvPr/>
        </p:nvSpPr>
        <p:spPr>
          <a:xfrm>
            <a:off x="292833" y="2098800"/>
            <a:ext cx="1322400" cy="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 </a:t>
            </a:r>
            <a:r>
              <a:rPr lang="fr" sz="1867" b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brief</a:t>
            </a:r>
            <a:r>
              <a:rPr lang="fr-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initial</a:t>
            </a:r>
            <a:endParaRPr sz="1867" b="1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2" name="Google Shape;192;p28"/>
          <p:cNvGrpSpPr/>
          <p:nvPr/>
        </p:nvGrpSpPr>
        <p:grpSpPr>
          <a:xfrm>
            <a:off x="1920050" y="2495643"/>
            <a:ext cx="959700" cy="959700"/>
            <a:chOff x="-40" y="352892"/>
            <a:chExt cx="959700" cy="959700"/>
          </a:xfrm>
        </p:grpSpPr>
        <p:sp>
          <p:nvSpPr>
            <p:cNvPr id="193" name="Google Shape;193;p28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8"/>
          <p:cNvSpPr txBox="1"/>
          <p:nvPr/>
        </p:nvSpPr>
        <p:spPr>
          <a:xfrm>
            <a:off x="2085559" y="2700349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1</a:t>
            </a:r>
            <a:endParaRPr sz="1333" kern="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2633633" y="2269600"/>
            <a:ext cx="2519267" cy="3482867"/>
          </a:xfrm>
          <a:custGeom>
            <a:avLst/>
            <a:gdLst/>
            <a:ahLst/>
            <a:cxnLst/>
            <a:rect l="l" t="t" r="r" b="b"/>
            <a:pathLst>
              <a:path w="75578" h="104486" extrusionOk="0">
                <a:moveTo>
                  <a:pt x="0" y="30966"/>
                </a:moveTo>
                <a:cubicBezTo>
                  <a:pt x="2449" y="39976"/>
                  <a:pt x="9798" y="88874"/>
                  <a:pt x="14696" y="85025"/>
                </a:cubicBezTo>
                <a:cubicBezTo>
                  <a:pt x="19595" y="81176"/>
                  <a:pt x="22393" y="4636"/>
                  <a:pt x="29391" y="7873"/>
                </a:cubicBezTo>
                <a:cubicBezTo>
                  <a:pt x="36389" y="11110"/>
                  <a:pt x="48985" y="105757"/>
                  <a:pt x="56683" y="104445"/>
                </a:cubicBezTo>
                <a:cubicBezTo>
                  <a:pt x="64381" y="103133"/>
                  <a:pt x="72429" y="17408"/>
                  <a:pt x="75578" y="0"/>
                </a:cubicBezTo>
              </a:path>
            </a:pathLst>
          </a:custGeom>
          <a:noFill/>
          <a:ln w="9525" cap="flat" cmpd="sng">
            <a:solidFill>
              <a:srgbClr val="F57C00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97" name="Google Shape;197;p28"/>
          <p:cNvGrpSpPr/>
          <p:nvPr/>
        </p:nvGrpSpPr>
        <p:grpSpPr>
          <a:xfrm>
            <a:off x="5129783" y="1333477"/>
            <a:ext cx="959700" cy="959700"/>
            <a:chOff x="-40" y="352892"/>
            <a:chExt cx="959700" cy="959700"/>
          </a:xfrm>
        </p:grpSpPr>
        <p:sp>
          <p:nvSpPr>
            <p:cNvPr id="198" name="Google Shape;198;p28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28"/>
          <p:cNvSpPr txBox="1"/>
          <p:nvPr/>
        </p:nvSpPr>
        <p:spPr>
          <a:xfrm>
            <a:off x="5295292" y="1538183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</a:t>
            </a:r>
            <a:endParaRPr sz="1333" kern="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5983900" y="2015934"/>
            <a:ext cx="1697000" cy="848767"/>
          </a:xfrm>
          <a:custGeom>
            <a:avLst/>
            <a:gdLst/>
            <a:ahLst/>
            <a:cxnLst/>
            <a:rect l="l" t="t" r="r" b="b"/>
            <a:pathLst>
              <a:path w="50910" h="25463" extrusionOk="0">
                <a:moveTo>
                  <a:pt x="0" y="0"/>
                </a:moveTo>
                <a:cubicBezTo>
                  <a:pt x="4024" y="4243"/>
                  <a:pt x="17714" y="25324"/>
                  <a:pt x="24143" y="25455"/>
                </a:cubicBezTo>
                <a:cubicBezTo>
                  <a:pt x="30572" y="25586"/>
                  <a:pt x="34115" y="3892"/>
                  <a:pt x="38576" y="787"/>
                </a:cubicBezTo>
                <a:cubicBezTo>
                  <a:pt x="43037" y="-2318"/>
                  <a:pt x="48854" y="5817"/>
                  <a:pt x="50910" y="6823"/>
                </a:cubicBezTo>
              </a:path>
            </a:pathLst>
          </a:custGeom>
          <a:noFill/>
          <a:ln w="9525" cap="flat" cmpd="sng">
            <a:solidFill>
              <a:srgbClr val="F57C00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02" name="Google Shape;202;p28"/>
          <p:cNvGrpSpPr/>
          <p:nvPr/>
        </p:nvGrpSpPr>
        <p:grpSpPr>
          <a:xfrm>
            <a:off x="7727783" y="1543410"/>
            <a:ext cx="959700" cy="959700"/>
            <a:chOff x="-40" y="352892"/>
            <a:chExt cx="959700" cy="959700"/>
          </a:xfrm>
        </p:grpSpPr>
        <p:sp>
          <p:nvSpPr>
            <p:cNvPr id="203" name="Google Shape;203;p28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28"/>
          <p:cNvSpPr txBox="1"/>
          <p:nvPr/>
        </p:nvSpPr>
        <p:spPr>
          <a:xfrm>
            <a:off x="7893292" y="1748116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3</a:t>
            </a:r>
            <a:endParaRPr sz="1333" kern="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206" name="Google Shape;206;p28"/>
          <p:cNvCxnSpPr/>
          <p:nvPr/>
        </p:nvCxnSpPr>
        <p:spPr>
          <a:xfrm>
            <a:off x="8433200" y="2278367"/>
            <a:ext cx="1644400" cy="8800"/>
          </a:xfrm>
          <a:prstGeom prst="straightConnector1">
            <a:avLst/>
          </a:prstGeom>
          <a:noFill/>
          <a:ln w="9525" cap="flat" cmpd="sng">
            <a:solidFill>
              <a:srgbClr val="F57C0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207" name="Google Shape;207;p28"/>
          <p:cNvSpPr txBox="1"/>
          <p:nvPr/>
        </p:nvSpPr>
        <p:spPr>
          <a:xfrm>
            <a:off x="9998433" y="1851315"/>
            <a:ext cx="2336073" cy="8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la définition produit validée</a:t>
            </a:r>
            <a:endParaRPr sz="1867" b="1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1348333" y="3495600"/>
            <a:ext cx="180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fr" b="1" kern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EXPLOREZ</a:t>
            </a:r>
            <a:endParaRPr b="1" kern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4558067" y="2333433"/>
            <a:ext cx="1800000" cy="2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fr" b="1" kern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CHALLENGEZ</a:t>
            </a:r>
            <a:endParaRPr b="1" kern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7053900" y="2543367"/>
            <a:ext cx="22996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fr-FR" b="1" kern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CO-</a:t>
            </a:r>
            <a:r>
              <a:rPr lang="fr" b="1" kern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CRÉEZ</a:t>
            </a:r>
            <a:endParaRPr kern="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1495801" y="2276582"/>
            <a:ext cx="682300" cy="405533"/>
          </a:xfrm>
          <a:custGeom>
            <a:avLst/>
            <a:gdLst/>
            <a:ahLst/>
            <a:cxnLst/>
            <a:rect l="l" t="t" r="r" b="b"/>
            <a:pathLst>
              <a:path w="20469" h="12166" extrusionOk="0">
                <a:moveTo>
                  <a:pt x="0" y="882"/>
                </a:moveTo>
                <a:cubicBezTo>
                  <a:pt x="1094" y="882"/>
                  <a:pt x="3150" y="-999"/>
                  <a:pt x="6561" y="882"/>
                </a:cubicBezTo>
                <a:cubicBezTo>
                  <a:pt x="9973" y="2763"/>
                  <a:pt x="18151" y="10285"/>
                  <a:pt x="20469" y="12166"/>
                </a:cubicBezTo>
              </a:path>
            </a:pathLst>
          </a:custGeom>
          <a:noFill/>
          <a:ln w="9525" cap="flat" cmpd="sng">
            <a:solidFill>
              <a:srgbClr val="F57C00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29" name="Google Shape;41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1602" y="3109167"/>
            <a:ext cx="5300007" cy="181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93192" y="6060467"/>
            <a:ext cx="2876425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-FR" kern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Toutes les idées déposées en un même lieu,</a:t>
            </a:r>
            <a:endParaRPr lang="fr" b="1" kern="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02177" y="5158530"/>
            <a:ext cx="2532449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-FR" kern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Sont facilement discutées et  valorisées</a:t>
            </a:r>
            <a:endParaRPr lang="fr" b="1" kern="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87276" y="4921434"/>
            <a:ext cx="2532449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fr-FR" kern="0" dirty="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Pour nourrir la prise de décision. </a:t>
            </a:r>
            <a:endParaRPr lang="fr" b="1" kern="0" dirty="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"/>
          <p:cNvSpPr/>
          <p:nvPr/>
        </p:nvSpPr>
        <p:spPr>
          <a:xfrm>
            <a:off x="6774533" y="2156167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6774533" y="5193033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7842633" y="4755700"/>
            <a:ext cx="4006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Mushin, un produit qui s’adresse à deux typologies d’utilisateurs : </a:t>
            </a:r>
            <a:endParaRPr sz="1867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“Chef de produit” &amp; “Conso”</a:t>
            </a:r>
            <a:endParaRPr sz="1867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6774533" y="3674600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5562400" y="0"/>
            <a:ext cx="6629600" cy="6858000"/>
          </a:xfrm>
          <a:prstGeom prst="rect">
            <a:avLst/>
          </a:prstGeom>
          <a:solidFill>
            <a:srgbClr val="F57C00"/>
          </a:solidFill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6545933" y="936967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35"/>
          <p:cNvSpPr/>
          <p:nvPr/>
        </p:nvSpPr>
        <p:spPr>
          <a:xfrm>
            <a:off x="6545933" y="2809267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270600" y="2158385"/>
            <a:ext cx="5094400" cy="8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5200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 résultats concrets pour </a:t>
            </a:r>
            <a:r>
              <a:rPr lang="fr" sz="5200" b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Cuisinella</a:t>
            </a:r>
            <a:endParaRPr sz="5200" b="1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35"/>
          <p:cNvSpPr/>
          <p:nvPr/>
        </p:nvSpPr>
        <p:spPr>
          <a:xfrm>
            <a:off x="6545933" y="3653300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6853233" y="581367"/>
            <a:ext cx="5477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 </a:t>
            </a:r>
            <a:r>
              <a:rPr lang="fr"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produits lancés en co-construction avec les consommateurs</a:t>
            </a:r>
            <a:endParaRPr sz="1867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6853233" y="1546567"/>
            <a:ext cx="4826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-800K€</a:t>
            </a:r>
            <a:r>
              <a:rPr lang="fr"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sur les coûts de développement.</a:t>
            </a:r>
            <a:endParaRPr sz="1867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5"/>
          <p:cNvSpPr txBox="1"/>
          <p:nvPr/>
        </p:nvSpPr>
        <p:spPr>
          <a:xfrm>
            <a:off x="6853233" y="2438800"/>
            <a:ext cx="4826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-50%</a:t>
            </a:r>
            <a:r>
              <a:rPr lang="fr"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temps de développement produit.</a:t>
            </a:r>
            <a:endParaRPr sz="1867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6853233" y="3350817"/>
            <a:ext cx="4826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r>
              <a:rPr lang="fr" sz="1867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produits validés en amont par les clients</a:t>
            </a:r>
            <a:r>
              <a:rPr lang="fr-FR" sz="1867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(vs aucun)</a:t>
            </a:r>
            <a:r>
              <a:rPr lang="fr" sz="1867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67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35"/>
          <p:cNvSpPr/>
          <p:nvPr/>
        </p:nvSpPr>
        <p:spPr>
          <a:xfrm>
            <a:off x="6545933" y="1847884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5588000" y="6125033"/>
            <a:ext cx="54772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333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Bilan du projet “</a:t>
            </a:r>
            <a:r>
              <a:rPr lang="fr" sz="13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Imaginez la cuisine de demain</a:t>
            </a:r>
            <a:r>
              <a:rPr lang="fr" sz="1333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” - projet Cuisinella x Mushin</a:t>
            </a:r>
            <a:endParaRPr sz="1333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984" y="3866452"/>
            <a:ext cx="1179632" cy="117963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/>
          <p:nvPr/>
        </p:nvSpPr>
        <p:spPr>
          <a:xfrm>
            <a:off x="40400" y="678800"/>
            <a:ext cx="1014000" cy="30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35"/>
          <p:cNvSpPr/>
          <p:nvPr/>
        </p:nvSpPr>
        <p:spPr>
          <a:xfrm>
            <a:off x="6545933" y="4564600"/>
            <a:ext cx="681600" cy="1808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35"/>
          <p:cNvSpPr txBox="1"/>
          <p:nvPr/>
        </p:nvSpPr>
        <p:spPr>
          <a:xfrm>
            <a:off x="6853233" y="4262117"/>
            <a:ext cx="4826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3x fois moins </a:t>
            </a:r>
            <a:r>
              <a:rPr lang="fr"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d’échantillons à produire pour définir le produit final.</a:t>
            </a:r>
            <a:endParaRPr sz="1867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4" descr="Image 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932" y="241155"/>
            <a:ext cx="1947993" cy="30638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>
            <a:spLocks noGrp="1"/>
          </p:cNvSpPr>
          <p:nvPr>
            <p:ph type="title"/>
          </p:nvPr>
        </p:nvSpPr>
        <p:spPr>
          <a:xfrm>
            <a:off x="2162600" y="62967"/>
            <a:ext cx="83528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SzPts val="2400"/>
            </a:pP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- Des bénéfices uniques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1" name="Google Shape;261;p34"/>
          <p:cNvGrpSpPr/>
          <p:nvPr/>
        </p:nvGrpSpPr>
        <p:grpSpPr>
          <a:xfrm>
            <a:off x="920117" y="1341010"/>
            <a:ext cx="959700" cy="959700"/>
            <a:chOff x="-40" y="352892"/>
            <a:chExt cx="959700" cy="959700"/>
          </a:xfrm>
        </p:grpSpPr>
        <p:sp>
          <p:nvSpPr>
            <p:cNvPr id="262" name="Google Shape;262;p34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3" name="Google Shape;263;p34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4" name="Google Shape;264;p34"/>
          <p:cNvSpPr txBox="1"/>
          <p:nvPr/>
        </p:nvSpPr>
        <p:spPr>
          <a:xfrm>
            <a:off x="1085625" y="1545716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3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1964500" y="1512223"/>
            <a:ext cx="8897464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Miser sur l’intelligence collective et </a:t>
            </a:r>
            <a:r>
              <a:rPr lang="fr-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faire de ses clients une ressource</a:t>
            </a:r>
            <a:endParaRPr sz="1867" b="1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6" name="Google Shape;266;p34"/>
          <p:cNvGrpSpPr/>
          <p:nvPr/>
        </p:nvGrpSpPr>
        <p:grpSpPr>
          <a:xfrm>
            <a:off x="920117" y="2255410"/>
            <a:ext cx="959700" cy="959700"/>
            <a:chOff x="-40" y="352892"/>
            <a:chExt cx="959700" cy="959700"/>
          </a:xfrm>
        </p:grpSpPr>
        <p:sp>
          <p:nvSpPr>
            <p:cNvPr id="267" name="Google Shape;267;p34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9" name="Google Shape;269;p34"/>
          <p:cNvSpPr txBox="1"/>
          <p:nvPr/>
        </p:nvSpPr>
        <p:spPr>
          <a:xfrm>
            <a:off x="1085625" y="2460116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3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4"/>
          <p:cNvSpPr txBox="1"/>
          <p:nvPr/>
        </p:nvSpPr>
        <p:spPr>
          <a:xfrm>
            <a:off x="1964500" y="2508567"/>
            <a:ext cx="8636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Engager et aligner</a:t>
            </a: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l’ensemble des acteurs du produits (Marketing, BE, Design, communication, merchandising, etc..). </a:t>
            </a:r>
          </a:p>
        </p:txBody>
      </p:sp>
      <p:grpSp>
        <p:nvGrpSpPr>
          <p:cNvPr id="271" name="Google Shape;271;p34"/>
          <p:cNvGrpSpPr/>
          <p:nvPr/>
        </p:nvGrpSpPr>
        <p:grpSpPr>
          <a:xfrm>
            <a:off x="920117" y="3169810"/>
            <a:ext cx="959700" cy="959700"/>
            <a:chOff x="-40" y="352892"/>
            <a:chExt cx="959700" cy="959700"/>
          </a:xfrm>
        </p:grpSpPr>
        <p:sp>
          <p:nvSpPr>
            <p:cNvPr id="272" name="Google Shape;272;p34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4" name="Google Shape;274;p34"/>
          <p:cNvSpPr txBox="1"/>
          <p:nvPr/>
        </p:nvSpPr>
        <p:spPr>
          <a:xfrm>
            <a:off x="1085625" y="3374516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3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1964500" y="3470467"/>
            <a:ext cx="8636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Gagnez</a:t>
            </a: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du temps et </a:t>
            </a:r>
            <a:r>
              <a:rPr lang="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réduisez</a:t>
            </a: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les coûts</a:t>
            </a: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: No </a:t>
            </a:r>
            <a:r>
              <a:rPr lang="fr-FR" sz="1867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Waste</a:t>
            </a: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RSE, moins d’échantillons et d’aller retour..</a:t>
            </a: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67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6" name="Google Shape;276;p34"/>
          <p:cNvGrpSpPr/>
          <p:nvPr/>
        </p:nvGrpSpPr>
        <p:grpSpPr>
          <a:xfrm>
            <a:off x="920117" y="4084210"/>
            <a:ext cx="959700" cy="959700"/>
            <a:chOff x="-40" y="352892"/>
            <a:chExt cx="959700" cy="959700"/>
          </a:xfrm>
        </p:grpSpPr>
        <p:sp>
          <p:nvSpPr>
            <p:cNvPr id="277" name="Google Shape;277;p34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9" name="Google Shape;279;p34"/>
          <p:cNvSpPr txBox="1"/>
          <p:nvPr/>
        </p:nvSpPr>
        <p:spPr>
          <a:xfrm>
            <a:off x="1085625" y="4288916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3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1964500" y="4384867"/>
            <a:ext cx="8636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Renforcez la </a:t>
            </a:r>
            <a:r>
              <a:rPr lang="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pertinence</a:t>
            </a: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votre offre en </a:t>
            </a:r>
            <a:r>
              <a:rPr lang="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temps réel</a:t>
            </a:r>
            <a:r>
              <a:rPr lang="fr-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à chaque étape du processus</a:t>
            </a: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67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1" name="Google Shape;281;p34"/>
          <p:cNvGrpSpPr/>
          <p:nvPr/>
        </p:nvGrpSpPr>
        <p:grpSpPr>
          <a:xfrm>
            <a:off x="920117" y="4998610"/>
            <a:ext cx="959700" cy="959700"/>
            <a:chOff x="-40" y="352892"/>
            <a:chExt cx="959700" cy="959700"/>
          </a:xfrm>
        </p:grpSpPr>
        <p:sp>
          <p:nvSpPr>
            <p:cNvPr id="282" name="Google Shape;282;p34"/>
            <p:cNvSpPr/>
            <p:nvPr/>
          </p:nvSpPr>
          <p:spPr>
            <a:xfrm rot="2700000">
              <a:off x="311920" y="457316"/>
              <a:ext cx="318198" cy="7840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 rot="2700000">
              <a:off x="266829" y="367112"/>
              <a:ext cx="425961" cy="931260"/>
            </a:xfrm>
            <a:prstGeom prst="roundRect">
              <a:avLst>
                <a:gd name="adj" fmla="val 50000"/>
              </a:avLst>
            </a:prstGeom>
            <a:solidFill>
              <a:srgbClr val="F57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</a:pPr>
              <a:endParaRPr sz="1867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84" name="Google Shape;284;p34"/>
          <p:cNvSpPr txBox="1"/>
          <p:nvPr/>
        </p:nvSpPr>
        <p:spPr>
          <a:xfrm>
            <a:off x="1085625" y="5203316"/>
            <a:ext cx="6208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fr" sz="253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333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1964500" y="5299267"/>
            <a:ext cx="8897464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Alignez </a:t>
            </a:r>
            <a:r>
              <a:rPr lang="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stratégie client</a:t>
            </a:r>
            <a:r>
              <a:rPr lang="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 </a:t>
            </a:r>
            <a:r>
              <a:rPr lang="fr-FR" sz="1867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conception produit</a:t>
            </a:r>
            <a:r>
              <a:rPr lang="fr-FR" sz="1867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dès l’amont.</a:t>
            </a:r>
            <a:endParaRPr sz="1867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103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832986" y="376859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Chiffres clés 2019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4" y="1601574"/>
            <a:ext cx="9896475" cy="472648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109087" y="1601574"/>
            <a:ext cx="986414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R&amp;D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24" y="1459199"/>
            <a:ext cx="684000" cy="6840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061711" y="1125758"/>
            <a:ext cx="2319913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Accélération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24" y="828675"/>
            <a:ext cx="720000" cy="720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8824336" y="1573368"/>
            <a:ext cx="2319913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Transfo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Num</a:t>
            </a: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usker Grotesk 5600 Semibold" panose="00000700000000000000" pitchFamily="2" charset="0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49" y="923925"/>
            <a:ext cx="684000" cy="68400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369689" y="2539147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3014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de R&amp;D reçus depuis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2006 dont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370155" y="4343401"/>
            <a:ext cx="1824037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1624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labellisés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89205" y="5004656"/>
            <a:ext cx="1824037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856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financés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780000" y="1821214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 Md€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levé par les entreprises du pôle  en 2019 dont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3780000" y="4056371"/>
            <a:ext cx="2180624" cy="24669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72%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via nos services d’accélération et R&amp;D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723 M€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levés par des entreprises ayant bénéficié de notre accompagnement,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depuis la création du pôle)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6300000" y="1836307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des entreprises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Next40 sont membres de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Cap Digital 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300000" y="3603198"/>
            <a:ext cx="2068836" cy="16328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30%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des entreprises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FT120 sont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membres de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Cap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42%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si l’on s’en tient aux entreprises FT120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 l’Île-de-France)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8640000" y="2725616"/>
            <a:ext cx="2545086" cy="193485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mises en relation qualifiées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start-up / grands comptes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en 2019 via nos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programmes 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8640000" y="4600576"/>
            <a:ext cx="2545086" cy="193485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100+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d’open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innovation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menés par le pôle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depuis 2015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1704975" y="3964816"/>
            <a:ext cx="0" cy="378585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124325" y="3601586"/>
            <a:ext cx="0" cy="378585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79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6" descr="Image 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931" y="241155"/>
            <a:ext cx="1947995" cy="306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>
            <a:spLocks noGrp="1"/>
          </p:cNvSpPr>
          <p:nvPr>
            <p:ph type="title"/>
          </p:nvPr>
        </p:nvSpPr>
        <p:spPr>
          <a:xfrm>
            <a:off x="2162600" y="-75296"/>
            <a:ext cx="8822769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SzPts val="2400"/>
            </a:pPr>
            <a:br>
              <a:rPr lang="fr-FR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fr-FR" dirty="0">
                <a:latin typeface="Montserrat"/>
                <a:ea typeface="Montserrat"/>
                <a:cs typeface="Montserrat"/>
                <a:sym typeface="Montserrat"/>
              </a:rPr>
              <a:t>Prêt à passer à l’innovation collaborative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74567" y="3367935"/>
            <a:ext cx="2746800" cy="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F57C00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fr" sz="2667" b="1" kern="0" dirty="0" err="1">
                <a:solidFill>
                  <a:srgbClr val="F57C00"/>
                </a:solidFill>
                <a:latin typeface="Montserrat"/>
                <a:ea typeface="Montserrat"/>
                <a:cs typeface="Montserrat"/>
                <a:sym typeface="Montserrat"/>
              </a:rPr>
              <a:t>lients</a:t>
            </a:r>
            <a:r>
              <a:rPr lang="fr-FR" sz="2667" b="1" kern="0" dirty="0">
                <a:solidFill>
                  <a:srgbClr val="F57C00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  <a:endParaRPr sz="2667" b="1" kern="0" dirty="0">
              <a:solidFill>
                <a:srgbClr val="F57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490052" y="5159883"/>
            <a:ext cx="2746800" cy="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000" b="1">
                <a:solidFill>
                  <a:srgbClr val="F57C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fr-FR" sz="2667" kern="0" dirty="0">
                <a:sym typeface="Montserrat"/>
              </a:rPr>
              <a:t>P</a:t>
            </a:r>
            <a:r>
              <a:rPr lang="fr" sz="2667" kern="0" dirty="0" err="1">
                <a:sym typeface="Montserrat"/>
              </a:rPr>
              <a:t>artenaires</a:t>
            </a:r>
            <a:r>
              <a:rPr lang="fr-FR" sz="2667" kern="0" dirty="0">
                <a:sym typeface="Montserrat"/>
              </a:rPr>
              <a:t> :</a:t>
            </a:r>
            <a:endParaRPr sz="2667" kern="0" dirty="0">
              <a:sym typeface="Montserrat"/>
            </a:endParaRPr>
          </a:p>
        </p:txBody>
      </p:sp>
      <p:pic>
        <p:nvPicPr>
          <p:cNvPr id="317" name="Google Shape;3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1367" y="6141112"/>
            <a:ext cx="1312480" cy="44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7099" y="6144977"/>
            <a:ext cx="1497251" cy="4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4532" y="5178651"/>
            <a:ext cx="1035633" cy="60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 rotWithShape="1">
          <a:blip r:embed="rId7">
            <a:alphaModFix/>
          </a:blip>
          <a:srcRect t="33107" b="35317"/>
          <a:stretch/>
        </p:blipFill>
        <p:spPr>
          <a:xfrm>
            <a:off x="5034500" y="5304163"/>
            <a:ext cx="2018161" cy="3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75667" y="5096295"/>
            <a:ext cx="1568232" cy="77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5037" y="6132146"/>
            <a:ext cx="1320799" cy="45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97596" y="6046379"/>
            <a:ext cx="1312467" cy="62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 descr="Image 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41452" y="3174236"/>
            <a:ext cx="1035625" cy="70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 descr="Image 2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57317" y="3182869"/>
            <a:ext cx="1111339" cy="65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 descr="Image 3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90882" y="4306983"/>
            <a:ext cx="1698524" cy="29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 descr="Image 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614294" y="3425803"/>
            <a:ext cx="1568233" cy="44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 descr="Image 35"/>
          <p:cNvPicPr preferRelativeResize="0"/>
          <p:nvPr/>
        </p:nvPicPr>
        <p:blipFill rotWithShape="1">
          <a:blip r:embed="rId15">
            <a:alphaModFix/>
          </a:blip>
          <a:srcRect t="29577" b="45910"/>
          <a:stretch/>
        </p:blipFill>
        <p:spPr>
          <a:xfrm>
            <a:off x="7748885" y="3367935"/>
            <a:ext cx="1460500" cy="3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42738" y="4289100"/>
            <a:ext cx="1460500" cy="314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336;p37"/>
          <p:cNvGrpSpPr/>
          <p:nvPr/>
        </p:nvGrpSpPr>
        <p:grpSpPr>
          <a:xfrm>
            <a:off x="6186804" y="1453656"/>
            <a:ext cx="3276665" cy="717705"/>
            <a:chOff x="-27" y="-38109"/>
            <a:chExt cx="4928406" cy="2467467"/>
          </a:xfrm>
        </p:grpSpPr>
        <p:sp>
          <p:nvSpPr>
            <p:cNvPr id="24" name="Google Shape;337;p37"/>
            <p:cNvSpPr txBox="1"/>
            <p:nvPr/>
          </p:nvSpPr>
          <p:spPr>
            <a:xfrm>
              <a:off x="-21" y="706157"/>
              <a:ext cx="4928400" cy="17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 fontAlgn="auto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</a:pPr>
              <a:r>
                <a:rPr lang="fr" sz="1333" kern="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CEO</a:t>
              </a:r>
              <a:endParaRPr sz="1333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</a:pPr>
              <a:r>
                <a:rPr lang="fr" sz="1333" b="1" kern="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bernard@mymushin.com</a:t>
              </a:r>
              <a:endParaRPr sz="1333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</a:pPr>
              <a:r>
                <a:rPr lang="fr" sz="1333" b="1" kern="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Cell</a:t>
              </a:r>
              <a:r>
                <a:rPr lang="fr" sz="1333" b="1" kern="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fr" sz="1333" kern="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+33 6 88 07 05 84</a:t>
              </a:r>
              <a:endParaRPr sz="1333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defTabSz="1219170" fontAlgn="auto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</a:pPr>
              <a:endParaRPr sz="1333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Google Shape;338;p37"/>
            <p:cNvSpPr txBox="1"/>
            <p:nvPr/>
          </p:nvSpPr>
          <p:spPr>
            <a:xfrm>
              <a:off x="-27" y="-38109"/>
              <a:ext cx="4928400" cy="47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 fontAlgn="auto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fr" sz="1467" b="1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BERNARD SORIANO</a:t>
              </a:r>
              <a:endParaRPr sz="933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6" name="Google Shape;339;p37"/>
          <p:cNvPicPr preferRelativeResize="0"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3882">
            <a:off x="5060852" y="1342373"/>
            <a:ext cx="1218664" cy="1142107"/>
          </a:xfrm>
          <a:prstGeom prst="flowChartConnector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</p:pic>
      <p:pic>
        <p:nvPicPr>
          <p:cNvPr id="27" name="Google Shape;313;p36" descr="Image 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7972" y="1709945"/>
            <a:ext cx="1947995" cy="30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8316-1F34-46D6-98EC-20C87CB3C196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D945E-7A64-4A5B-9B91-8A44869AFE79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A9B95B-AD9C-4C79-8DF9-B00916C0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11EEC2A-040C-4CFF-8D15-C12086755FF1}"/>
              </a:ext>
            </a:extLst>
          </p:cNvPr>
          <p:cNvSpPr/>
          <p:nvPr/>
        </p:nvSpPr>
        <p:spPr>
          <a:xfrm>
            <a:off x="551384" y="1124744"/>
            <a:ext cx="110892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3200" b="1" dirty="0"/>
              <a:t>Lancement de l’édition NSE 2021</a:t>
            </a:r>
          </a:p>
          <a:p>
            <a:pPr algn="l"/>
            <a:r>
              <a:rPr lang="fr-FR" sz="3200" b="1" dirty="0"/>
              <a:t>« Vers un commerce vertueux et durable »</a:t>
            </a:r>
          </a:p>
          <a:p>
            <a:pPr algn="l"/>
            <a:endParaRPr lang="fr-FR" sz="1800" dirty="0"/>
          </a:p>
          <a:p>
            <a:pPr algn="l"/>
            <a:r>
              <a:rPr lang="fr-FR" sz="2400" i="1" dirty="0"/>
              <a:t>Ouverture des candidatures </a:t>
            </a:r>
            <a:r>
              <a:rPr lang="fr-FR" sz="2400" b="1" dirty="0">
                <a:solidFill>
                  <a:srgbClr val="FF9933"/>
                </a:solidFill>
              </a:rPr>
              <a:t>le 7 janvier 2021 </a:t>
            </a:r>
            <a:endParaRPr lang="fr-FR" sz="2400" i="1" dirty="0"/>
          </a:p>
          <a:p>
            <a:pPr algn="l"/>
            <a:endParaRPr lang="fr-FR" sz="1800" dirty="0"/>
          </a:p>
          <a:p>
            <a:pPr algn="l"/>
            <a:endParaRPr lang="fr-FR" sz="2400" b="1" dirty="0">
              <a:solidFill>
                <a:srgbClr val="FF9933"/>
              </a:solidFill>
            </a:endParaRPr>
          </a:p>
          <a:p>
            <a:pPr algn="l"/>
            <a:r>
              <a:rPr lang="fr-FR" sz="2400" b="1" dirty="0">
                <a:solidFill>
                  <a:srgbClr val="FF9933"/>
                </a:solidFill>
              </a:rPr>
              <a:t>Appel à manifestation d’intérêt </a:t>
            </a:r>
            <a:r>
              <a:rPr lang="fr-FR" sz="2400" i="1" dirty="0"/>
              <a:t>en cours auprès </a:t>
            </a:r>
            <a:r>
              <a:rPr lang="fr-FR" sz="2400" b="1" dirty="0">
                <a:solidFill>
                  <a:srgbClr val="FF9933"/>
                </a:solidFill>
              </a:rPr>
              <a:t>des enseignes et des grands comptes sponsors</a:t>
            </a:r>
            <a:endParaRPr lang="fr-FR" sz="1800" dirty="0"/>
          </a:p>
          <a:p>
            <a:pPr algn="l"/>
            <a:endParaRPr lang="fr-FR" sz="1800" dirty="0"/>
          </a:p>
          <a:p>
            <a:pPr algn="l"/>
            <a:endParaRPr lang="fr-FR" sz="1800" dirty="0"/>
          </a:p>
          <a:p>
            <a:pPr algn="l"/>
            <a:r>
              <a:rPr lang="fr-FR" sz="1800" u="sng" dirty="0">
                <a:solidFill>
                  <a:srgbClr val="FF9933"/>
                </a:solidFill>
              </a:rPr>
              <a:t>Contacts </a:t>
            </a:r>
            <a:r>
              <a:rPr lang="fr-FR" sz="1800" dirty="0">
                <a:solidFill>
                  <a:srgbClr val="FF9933"/>
                </a:solidFill>
              </a:rPr>
              <a:t>:</a:t>
            </a:r>
            <a:r>
              <a:rPr lang="sv-SE" sz="1800" dirty="0"/>
              <a:t> </a:t>
            </a:r>
          </a:p>
          <a:p>
            <a:pPr algn="l"/>
            <a:r>
              <a:rPr lang="fr-FR" sz="1800" b="1" dirty="0">
                <a:solidFill>
                  <a:srgbClr val="FF9933"/>
                </a:solidFill>
                <a:hlinkClick r:id="rId3"/>
              </a:rPr>
              <a:t>bruno.dubois@capdigital.com</a:t>
            </a:r>
            <a:endParaRPr lang="fr-FR" sz="1800" b="1" dirty="0">
              <a:solidFill>
                <a:srgbClr val="FF9933"/>
              </a:solidFill>
            </a:endParaRPr>
          </a:p>
          <a:p>
            <a:pPr algn="l"/>
            <a:r>
              <a:rPr lang="sv-SE" sz="1800" b="1" dirty="0">
                <a:solidFill>
                  <a:srgbClr val="FF9933"/>
                </a:solidFill>
                <a:hlinkClick r:id="rId4"/>
              </a:rPr>
              <a:t>benjamin.gans@capdigital.com</a:t>
            </a:r>
            <a:endParaRPr lang="sv-SE" sz="1800" b="1" dirty="0">
              <a:solidFill>
                <a:srgbClr val="FF9933"/>
              </a:solidFill>
            </a:endParaRPr>
          </a:p>
          <a:p>
            <a:pPr algn="l"/>
            <a:r>
              <a:rPr lang="sv-SE" sz="1800" b="1" dirty="0">
                <a:hlinkClick r:id="rId5"/>
              </a:rPr>
              <a:t>renan.sobaga@capdigital.com</a:t>
            </a:r>
            <a:endParaRPr lang="sv-SE" sz="1800" b="1" dirty="0">
              <a:solidFill>
                <a:srgbClr val="FF9933"/>
              </a:solidFill>
            </a:endParaRPr>
          </a:p>
          <a:p>
            <a:pPr algn="l"/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842598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916183"/>
            <a:ext cx="9144000" cy="2387600"/>
          </a:xfrm>
        </p:spPr>
        <p:txBody>
          <a:bodyPr>
            <a:normAutofit/>
          </a:bodyPr>
          <a:lstStyle/>
          <a:p>
            <a:r>
              <a:rPr lang="fr-FR" dirty="0"/>
              <a:t>Nos prochains événements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86703-51FA-4008-8460-1578D86612EB}"/>
              </a:ext>
            </a:extLst>
          </p:cNvPr>
          <p:cNvSpPr/>
          <p:nvPr/>
        </p:nvSpPr>
        <p:spPr>
          <a:xfrm>
            <a:off x="335360" y="332657"/>
            <a:ext cx="1728192" cy="789707"/>
          </a:xfrm>
          <a:prstGeom prst="rect">
            <a:avLst/>
          </a:prstGeom>
          <a:solidFill>
            <a:srgbClr val="E50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FFFFFF"/>
              </a:solidFill>
              <a:latin typeface="Robot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1942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F74408-33F6-4633-9CDD-BE8E1CB5D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32656"/>
            <a:ext cx="1142597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6483"/>
      </p:ext>
    </p:extLst>
  </p:cSld>
  <p:clrMapOvr>
    <a:masterClrMapping/>
  </p:clrMapOvr>
  <p:transition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8B54725D-2C5E-43B9-BF6E-B195A40AA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06097"/>
            <a:ext cx="7992888" cy="624580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5EC699C-712C-4C2F-AC08-9B827B644C91}"/>
              </a:ext>
            </a:extLst>
          </p:cNvPr>
          <p:cNvGrpSpPr/>
          <p:nvPr/>
        </p:nvGrpSpPr>
        <p:grpSpPr>
          <a:xfrm>
            <a:off x="119336" y="121754"/>
            <a:ext cx="3797670" cy="1109299"/>
            <a:chOff x="119336" y="159461"/>
            <a:chExt cx="3797670" cy="11092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1BCECA-B7FA-4469-BDEA-818959C31836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D614EC-E0BD-4B73-87EA-3C547FEBD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177666"/>
      </p:ext>
    </p:extLst>
  </p:cSld>
  <p:clrMapOvr>
    <a:masterClrMapping/>
  </p:clrMapOvr>
  <p:transition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9545CDF7-E6CA-4A72-911C-9A2555F3F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10054"/>
            <a:ext cx="8389318" cy="643789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21BBA5D-A4C3-4391-BA36-BDDD7425DABA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D34DC1-C13F-43CC-8095-1ADD728D148F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C6B9212-A563-4E39-B381-6144B19A9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961957"/>
      </p:ext>
    </p:extLst>
  </p:cSld>
  <p:clrMapOvr>
    <a:masterClrMapping/>
  </p:clrMapOvr>
  <p:transition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9E896DB7-716D-46B2-9B50-964619B6D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90" y="1707151"/>
            <a:ext cx="9179704" cy="344369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755DE11-C512-43AB-92EC-6E63BCB90BA2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BBF090-570C-4D58-8C17-DB3F309F2FB1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549C9A9-A5AA-494D-BEBF-0D20E06F9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883661"/>
      </p:ext>
    </p:extLst>
  </p:cSld>
  <p:clrMapOvr>
    <a:masterClrMapping/>
  </p:clrMapOvr>
  <p:transition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34" y="2916396"/>
            <a:ext cx="2933732" cy="10584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" y="4422709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dirty="0">
                <a:solidFill>
                  <a:srgbClr val="FFFFFF"/>
                </a:solidFill>
                <a:latin typeface="Tusker Grotesk 4500 Medium" panose="00000606000000000000" pitchFamily="50" charset="0"/>
                <a:cs typeface="Arial"/>
                <a:sym typeface="Arial"/>
              </a:rPr>
              <a:t>Construisons un avenir qui nous ressemble</a:t>
            </a:r>
          </a:p>
        </p:txBody>
      </p:sp>
    </p:spTree>
    <p:extLst>
      <p:ext uri="{BB962C8B-B14F-4D97-AF65-F5344CB8AC3E}">
        <p14:creationId xmlns:p14="http://schemas.microsoft.com/office/powerpoint/2010/main" val="349971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39" y="1093967"/>
            <a:ext cx="9756000" cy="3798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7600" y="2134800"/>
            <a:ext cx="8049600" cy="4485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32986" y="376859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Chiffres clés 2019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56811" y="1411074"/>
            <a:ext cx="2148463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Europe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23" y="1238250"/>
            <a:ext cx="756000" cy="756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160000" y="2366715"/>
            <a:ext cx="2792736" cy="176713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40+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projets européens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dans lesquels le pôle est impliqué depuis sa création (coordinateur ou WP leader) dont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160000" y="4569254"/>
            <a:ext cx="1824037" cy="7565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sur la seule année 2019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2404048" y="4107286"/>
            <a:ext cx="0" cy="378585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7560000" y="2365200"/>
            <a:ext cx="2506986" cy="255451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230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structures partenaires de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Cap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Sur la scène européenne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nombre, en cumulé, de partenaires de nos projets européens)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817739" y="2856590"/>
            <a:ext cx="2506986" cy="255451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147592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1er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Cluster</a:t>
            </a:r>
            <a:b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européen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à accéder au statut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de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Core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Partner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au sein d’un EIT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(EIT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Health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)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13" y="4940838"/>
            <a:ext cx="1368000" cy="6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50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5600" y="1844824"/>
            <a:ext cx="7272808" cy="3168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Appel à projets NSE 2020</a:t>
            </a:r>
          </a:p>
          <a:p>
            <a:pPr algn="ctr"/>
            <a:r>
              <a:rPr lang="fr-FR" sz="2800" dirty="0"/>
              <a:t>Des acteurs du commerce partenaires </a:t>
            </a:r>
          </a:p>
          <a:p>
            <a:pPr algn="ctr"/>
            <a:r>
              <a:rPr lang="fr-FR" sz="2800" dirty="0"/>
              <a:t>Collaborent avec des</a:t>
            </a:r>
          </a:p>
          <a:p>
            <a:pPr algn="ctr"/>
            <a:r>
              <a:rPr lang="fr-FR" sz="2800" dirty="0"/>
              <a:t>entreprises technologiques innovantes</a:t>
            </a:r>
          </a:p>
          <a:p>
            <a:pPr algn="ctr"/>
            <a:r>
              <a:rPr lang="fr-FR" sz="2800" dirty="0"/>
              <a:t>pour expérimenter de nouvelles expériences</a:t>
            </a:r>
          </a:p>
          <a:p>
            <a:pPr algn="ctr"/>
            <a:r>
              <a:rPr lang="fr-FR" sz="2800" dirty="0"/>
              <a:t>de relation client inédites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639B236-0F45-499A-8D36-80053BC700F5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EC8656-A820-4B3C-ABE8-5B754F5C6655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BBF496C-6A52-4A9E-98B3-B9C340FC9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9D64CD3-C0EC-4D10-9E6C-77DE97BE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44" y="5429644"/>
            <a:ext cx="6408712" cy="11591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8316-1F34-46D6-98EC-20C87CB3C196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D945E-7A64-4A5B-9B91-8A44869AFE79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A9B95B-AD9C-4C79-8DF9-B00916C0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  <p:pic>
        <p:nvPicPr>
          <p:cNvPr id="6" name="Picture 1" descr="Afficher l'image d'origine">
            <a:extLst>
              <a:ext uri="{FF2B5EF4-FFF2-40B4-BE49-F238E27FC236}">
                <a16:creationId xmlns:a16="http://schemas.microsoft.com/office/drawing/2014/main" id="{75DDE4F5-D7C7-47F2-B8E1-C27D87410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423"/>
          <a:stretch>
            <a:fillRect/>
          </a:stretch>
        </p:blipFill>
        <p:spPr bwMode="auto">
          <a:xfrm>
            <a:off x="7141547" y="5568253"/>
            <a:ext cx="1337307" cy="6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1792A1-4373-471F-9BA2-5ACEACAEA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47" y="3709806"/>
            <a:ext cx="1491243" cy="477047"/>
          </a:xfrm>
          <a:prstGeom prst="rect">
            <a:avLst/>
          </a:prstGeom>
        </p:spPr>
      </p:pic>
      <p:pic>
        <p:nvPicPr>
          <p:cNvPr id="8" name="il_fi" descr="Leroy_merlin_logo">
            <a:extLst>
              <a:ext uri="{FF2B5EF4-FFF2-40B4-BE49-F238E27FC236}">
                <a16:creationId xmlns:a16="http://schemas.microsoft.com/office/drawing/2014/main" id="{447E912F-AA3D-4239-95B4-9C4E8598C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8" b="-4572"/>
          <a:stretch>
            <a:fillRect/>
          </a:stretch>
        </p:blipFill>
        <p:spPr bwMode="auto">
          <a:xfrm>
            <a:off x="611560" y="4429678"/>
            <a:ext cx="1261685" cy="98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l_fi" descr="Afficher l'image d'origine">
            <a:extLst>
              <a:ext uri="{FF2B5EF4-FFF2-40B4-BE49-F238E27FC236}">
                <a16:creationId xmlns:a16="http://schemas.microsoft.com/office/drawing/2014/main" id="{EF3B96B7-F2A0-4683-A647-1075DF65F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9" b="33160"/>
          <a:stretch>
            <a:fillRect/>
          </a:stretch>
        </p:blipFill>
        <p:spPr bwMode="auto">
          <a:xfrm>
            <a:off x="7753533" y="3721133"/>
            <a:ext cx="1450643" cy="52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4A92EE-F839-473C-AD4A-84636EB0D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406" y="4690909"/>
            <a:ext cx="1147938" cy="4898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39B2EE-4A95-4701-8DC3-80F4B77526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1499597"/>
            <a:ext cx="1491243" cy="508039"/>
          </a:xfrm>
          <a:prstGeom prst="rect">
            <a:avLst/>
          </a:prstGeom>
        </p:spPr>
      </p:pic>
      <p:pic>
        <p:nvPicPr>
          <p:cNvPr id="12" name="Picture 6" descr="Image associÃ©e">
            <a:extLst>
              <a:ext uri="{FF2B5EF4-FFF2-40B4-BE49-F238E27FC236}">
                <a16:creationId xmlns:a16="http://schemas.microsoft.com/office/drawing/2014/main" id="{8D470B20-27ED-4815-9940-B50EF81E8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17215" r="20470" b="7863"/>
          <a:stretch/>
        </p:blipFill>
        <p:spPr bwMode="auto">
          <a:xfrm>
            <a:off x="2639616" y="2774588"/>
            <a:ext cx="864096" cy="8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ésultat de recherche d'images pour &quot;etixia logo&quot;">
            <a:extLst>
              <a:ext uri="{FF2B5EF4-FFF2-40B4-BE49-F238E27FC236}">
                <a16:creationId xmlns:a16="http://schemas.microsoft.com/office/drawing/2014/main" id="{5DD759FC-CF1A-4979-A77E-FE7FB5BB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70" y="2130263"/>
            <a:ext cx="1261686" cy="6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ésultat de recherche d'images pour &quot;boulanger logo&quot;">
            <a:extLst>
              <a:ext uri="{FF2B5EF4-FFF2-40B4-BE49-F238E27FC236}">
                <a16:creationId xmlns:a16="http://schemas.microsoft.com/office/drawing/2014/main" id="{C3E35176-C931-439C-BCA3-20FECAEB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175" y="1124744"/>
            <a:ext cx="2225001" cy="12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Résultat de recherche d'images pour &quot;Cora logo&quot;">
            <a:extLst>
              <a:ext uri="{FF2B5EF4-FFF2-40B4-BE49-F238E27FC236}">
                <a16:creationId xmlns:a16="http://schemas.microsoft.com/office/drawing/2014/main" id="{638BA72B-40AA-4374-8498-99A605F6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422" y="1430484"/>
            <a:ext cx="778946" cy="6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ésultat de recherche d'images pour &quot;logo mobivia groupe&quot;">
            <a:extLst>
              <a:ext uri="{FF2B5EF4-FFF2-40B4-BE49-F238E27FC236}">
                <a16:creationId xmlns:a16="http://schemas.microsoft.com/office/drawing/2014/main" id="{A55FC972-BD3C-40FA-936C-D574696DA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2" r="1601" b="42568"/>
          <a:stretch/>
        </p:blipFill>
        <p:spPr bwMode="auto">
          <a:xfrm>
            <a:off x="5517875" y="4690909"/>
            <a:ext cx="1645202" cy="4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9CF7C2A8-C339-43F2-B675-BA0D7C5FCC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5650333"/>
            <a:ext cx="1905634" cy="7397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CED43C-B656-4642-88A4-15B7AD823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734" y="2781908"/>
            <a:ext cx="1261686" cy="6092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1C5CB5-93DF-4555-ABE6-8E8D833F48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75" y="2986750"/>
            <a:ext cx="1679433" cy="518359"/>
          </a:xfrm>
          <a:prstGeom prst="rect">
            <a:avLst/>
          </a:prstGeom>
        </p:spPr>
      </p:pic>
      <p:pic>
        <p:nvPicPr>
          <p:cNvPr id="20" name="Picture 2" descr="RÃ©sultat de recherche d'images pour &quot;king jouet on line&quot;">
            <a:extLst>
              <a:ext uri="{FF2B5EF4-FFF2-40B4-BE49-F238E27FC236}">
                <a16:creationId xmlns:a16="http://schemas.microsoft.com/office/drawing/2014/main" id="{E99CBC7D-6376-4E43-9589-9A48A63AD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2" b="31398"/>
          <a:stretch/>
        </p:blipFill>
        <p:spPr bwMode="auto">
          <a:xfrm>
            <a:off x="4704599" y="3775396"/>
            <a:ext cx="1679433" cy="4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6431D42-7B61-4BF7-AC52-07F61C0E8E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42203" y="5803390"/>
            <a:ext cx="1978158" cy="542853"/>
          </a:xfrm>
          <a:prstGeom prst="rect">
            <a:avLst/>
          </a:prstGeom>
        </p:spPr>
      </p:pic>
      <p:pic>
        <p:nvPicPr>
          <p:cNvPr id="22" name="Picture 35" descr="Résultat de recherche d'images pour &quot;decathlon logo&quot;">
            <a:extLst>
              <a:ext uri="{FF2B5EF4-FFF2-40B4-BE49-F238E27FC236}">
                <a16:creationId xmlns:a16="http://schemas.microsoft.com/office/drawing/2014/main" id="{0C3FAC74-0528-4EDD-B216-4BC1AFBCF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5" b="24355"/>
          <a:stretch/>
        </p:blipFill>
        <p:spPr bwMode="auto">
          <a:xfrm>
            <a:off x="518227" y="2136200"/>
            <a:ext cx="1658299" cy="5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Résultat de recherche d'images pour &quot;ikea&quot;">
            <a:extLst>
              <a:ext uri="{FF2B5EF4-FFF2-40B4-BE49-F238E27FC236}">
                <a16:creationId xmlns:a16="http://schemas.microsoft.com/office/drawing/2014/main" id="{FE0EB5AF-3BAC-4A4F-B3B0-8822797F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965292"/>
            <a:ext cx="1247070" cy="4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ficher l'image d'origine">
            <a:extLst>
              <a:ext uri="{FF2B5EF4-FFF2-40B4-BE49-F238E27FC236}">
                <a16:creationId xmlns:a16="http://schemas.microsoft.com/office/drawing/2014/main" id="{713D8270-E884-497F-BF71-93C1F0F1E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r:link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00" b="9688"/>
          <a:stretch>
            <a:fillRect/>
          </a:stretch>
        </p:blipFill>
        <p:spPr bwMode="auto">
          <a:xfrm>
            <a:off x="10250863" y="1986712"/>
            <a:ext cx="957705" cy="7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2782711-5E7E-4F6A-B99D-56E60EE38D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97881" y="2116067"/>
            <a:ext cx="892790" cy="7296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2E6B58D-7E28-4451-AB71-4060CDC170D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63412" y="3682797"/>
            <a:ext cx="800476" cy="618117"/>
          </a:xfrm>
          <a:prstGeom prst="rect">
            <a:avLst/>
          </a:prstGeom>
        </p:spPr>
      </p:pic>
      <p:pic>
        <p:nvPicPr>
          <p:cNvPr id="27" name="Picture 4" descr="Résultat de recherche d'images pour &quot;e;leclerc&quot;">
            <a:extLst>
              <a:ext uri="{FF2B5EF4-FFF2-40B4-BE49-F238E27FC236}">
                <a16:creationId xmlns:a16="http://schemas.microsoft.com/office/drawing/2014/main" id="{89334C0C-8A79-4C1E-888C-4BDC5C911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7" b="36850"/>
          <a:stretch/>
        </p:blipFill>
        <p:spPr bwMode="auto">
          <a:xfrm>
            <a:off x="2808435" y="2159729"/>
            <a:ext cx="1900808" cy="5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Logo">
            <a:extLst>
              <a:ext uri="{FF2B5EF4-FFF2-40B4-BE49-F238E27FC236}">
                <a16:creationId xmlns:a16="http://schemas.microsoft.com/office/drawing/2014/main" id="{48FAB08F-9A2D-4CEA-BB17-0EDDE8CF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2"/>
          <a:stretch>
            <a:fillRect/>
          </a:stretch>
        </p:blipFill>
        <p:spPr bwMode="auto">
          <a:xfrm>
            <a:off x="2846507" y="1625212"/>
            <a:ext cx="1729511" cy="3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753D3CF8-9479-4F5C-820E-DB6EFF975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1"/>
          <a:stretch>
            <a:fillRect/>
          </a:stretch>
        </p:blipFill>
        <p:spPr bwMode="auto">
          <a:xfrm>
            <a:off x="4104581" y="2781909"/>
            <a:ext cx="2602349" cy="6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l_fi">
            <a:extLst>
              <a:ext uri="{FF2B5EF4-FFF2-40B4-BE49-F238E27FC236}">
                <a16:creationId xmlns:a16="http://schemas.microsoft.com/office/drawing/2014/main" id="{73251F68-F161-4E7C-9BC3-AA762512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5" b="43291"/>
          <a:stretch>
            <a:fillRect/>
          </a:stretch>
        </p:blipFill>
        <p:spPr bwMode="auto">
          <a:xfrm>
            <a:off x="9933167" y="3713058"/>
            <a:ext cx="1419417" cy="4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bdubois\Dropbox\NSE5\logos\Corio-block.jpg">
            <a:extLst>
              <a:ext uri="{FF2B5EF4-FFF2-40B4-BE49-F238E27FC236}">
                <a16:creationId xmlns:a16="http://schemas.microsoft.com/office/drawing/2014/main" id="{530E4A39-CB1E-4C82-8BDC-901F21DE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176" y="1360954"/>
            <a:ext cx="660376" cy="6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l_fi">
            <a:extLst>
              <a:ext uri="{FF2B5EF4-FFF2-40B4-BE49-F238E27FC236}">
                <a16:creationId xmlns:a16="http://schemas.microsoft.com/office/drawing/2014/main" id="{128B7F20-15A1-470C-8AED-7297371D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92" y="4744278"/>
            <a:ext cx="1819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9145CC56-36D3-47F2-B925-199D60D8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09" y="2141354"/>
            <a:ext cx="8667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 descr="vêtement femme Pimkie">
            <a:extLst>
              <a:ext uri="{FF2B5EF4-FFF2-40B4-BE49-F238E27FC236}">
                <a16:creationId xmlns:a16="http://schemas.microsoft.com/office/drawing/2014/main" id="{E3727498-D0CC-4809-A898-E64E57DF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r:link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10046518" y="4708049"/>
            <a:ext cx="11620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F62FF848-5977-47DA-B6A1-C1BADCDDDF76}"/>
              </a:ext>
            </a:extLst>
          </p:cNvPr>
          <p:cNvSpPr txBox="1">
            <a:spLocks/>
          </p:cNvSpPr>
          <p:nvPr/>
        </p:nvSpPr>
        <p:spPr>
          <a:xfrm>
            <a:off x="4142203" y="268584"/>
            <a:ext cx="3681989" cy="781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sker Grotesk 5600 Semibold" panose="00000700000000000000" pitchFamily="2" charset="0"/>
                <a:ea typeface="+mj-ea"/>
                <a:cs typeface="+mj-cs"/>
              </a:rPr>
              <a:t>SPONSORS</a:t>
            </a:r>
          </a:p>
        </p:txBody>
      </p:sp>
      <p:pic>
        <p:nvPicPr>
          <p:cNvPr id="1026" name="Picture 2" descr="PicWicToys — Wikipédia">
            <a:extLst>
              <a:ext uri="{FF2B5EF4-FFF2-40B4-BE49-F238E27FC236}">
                <a16:creationId xmlns:a16="http://schemas.microsoft.com/office/drawing/2014/main" id="{89E76DB8-DC53-40D4-B3AC-BF5B58A0B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974" y="5377961"/>
            <a:ext cx="1040904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33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8316-1F34-46D6-98EC-20C87CB3C196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D945E-7A64-4A5B-9B91-8A44869AFE79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A9B95B-AD9C-4C79-8DF9-B00916C0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11EEC2A-040C-4CFF-8D15-C12086755FF1}"/>
              </a:ext>
            </a:extLst>
          </p:cNvPr>
          <p:cNvSpPr/>
          <p:nvPr/>
        </p:nvSpPr>
        <p:spPr>
          <a:xfrm>
            <a:off x="551384" y="980728"/>
            <a:ext cx="110892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2000" b="1" dirty="0">
                <a:solidFill>
                  <a:srgbClr val="FF9933"/>
                </a:solidFill>
              </a:rPr>
              <a:t>New Shopping </a:t>
            </a:r>
            <a:r>
              <a:rPr lang="fr-FR" sz="2000" b="1" dirty="0" err="1">
                <a:solidFill>
                  <a:srgbClr val="FF9933"/>
                </a:solidFill>
              </a:rPr>
              <a:t>Experience</a:t>
            </a:r>
            <a:r>
              <a:rPr lang="fr-FR" sz="2000" b="1" dirty="0">
                <a:solidFill>
                  <a:srgbClr val="FF9933"/>
                </a:solidFill>
              </a:rPr>
              <a:t>®</a:t>
            </a:r>
            <a:r>
              <a:rPr lang="fr-FR" sz="2000" dirty="0"/>
              <a:t> se positionne comme un </a:t>
            </a:r>
            <a:r>
              <a:rPr lang="fr-FR" sz="2000" b="1" dirty="0">
                <a:solidFill>
                  <a:srgbClr val="FF9933"/>
                </a:solidFill>
              </a:rPr>
              <a:t>laboratoire du commerce du futur </a:t>
            </a:r>
            <a:r>
              <a:rPr lang="fr-FR" sz="2000" dirty="0"/>
              <a:t>permettant de tester et d’expérimenter de nouvelles approches de commerce connecté adossé à un </a:t>
            </a:r>
            <a:r>
              <a:rPr lang="fr-FR" sz="2000" b="1" dirty="0">
                <a:solidFill>
                  <a:srgbClr val="FF9933"/>
                </a:solidFill>
              </a:rPr>
              <a:t>use case d’un acteur du Retail sponsor</a:t>
            </a:r>
            <a:r>
              <a:rPr lang="fr-FR" sz="2000" dirty="0"/>
              <a:t>.</a:t>
            </a:r>
          </a:p>
          <a:p>
            <a:pPr algn="l"/>
            <a:endParaRPr lang="fr-FR" sz="2000" dirty="0"/>
          </a:p>
          <a:p>
            <a:pPr algn="l"/>
            <a:r>
              <a:rPr lang="fr-FR" sz="2800" b="1" dirty="0">
                <a:solidFill>
                  <a:srgbClr val="FF9933"/>
                </a:solidFill>
              </a:rPr>
              <a:t>+ 100 </a:t>
            </a:r>
            <a:r>
              <a:rPr lang="fr-FR" sz="2000" b="1" dirty="0"/>
              <a:t>projets</a:t>
            </a:r>
            <a:r>
              <a:rPr lang="fr-FR" sz="2000" dirty="0"/>
              <a:t> portés par </a:t>
            </a:r>
            <a:r>
              <a:rPr lang="fr-FR" sz="2800" b="1" dirty="0">
                <a:solidFill>
                  <a:srgbClr val="FF9933"/>
                </a:solidFill>
              </a:rPr>
              <a:t>182</a:t>
            </a:r>
            <a:r>
              <a:rPr lang="fr-FR" sz="2000" dirty="0"/>
              <a:t> </a:t>
            </a:r>
            <a:r>
              <a:rPr lang="fr-FR" sz="2000" b="1" dirty="0"/>
              <a:t>entreprises</a:t>
            </a:r>
            <a:r>
              <a:rPr lang="fr-FR" sz="2000" dirty="0"/>
              <a:t> dont </a:t>
            </a:r>
            <a:r>
              <a:rPr lang="fr-FR" sz="2800" b="1" dirty="0">
                <a:solidFill>
                  <a:srgbClr val="FF9933"/>
                </a:solidFill>
              </a:rPr>
              <a:t>74</a:t>
            </a:r>
            <a:r>
              <a:rPr lang="fr-FR" sz="2000" dirty="0"/>
              <a:t> enseignes de la distribution, en collaboration avec </a:t>
            </a:r>
            <a:r>
              <a:rPr lang="fr-FR" sz="2800" b="1" dirty="0">
                <a:solidFill>
                  <a:srgbClr val="FF9933"/>
                </a:solidFill>
              </a:rPr>
              <a:t>17</a:t>
            </a:r>
            <a:r>
              <a:rPr lang="fr-FR" sz="2000" dirty="0"/>
              <a:t> </a:t>
            </a:r>
            <a:r>
              <a:rPr lang="fr-FR" sz="2000" b="1" dirty="0"/>
              <a:t>centres de recherche </a:t>
            </a:r>
            <a:r>
              <a:rPr lang="fr-FR" sz="2000" dirty="0"/>
              <a:t>ont ainsi été développés, pour un </a:t>
            </a:r>
            <a:r>
              <a:rPr lang="fr-FR" sz="2000" b="1" dirty="0"/>
              <a:t>budget</a:t>
            </a:r>
            <a:r>
              <a:rPr lang="fr-FR" sz="2000" dirty="0"/>
              <a:t> total de </a:t>
            </a:r>
            <a:r>
              <a:rPr lang="fr-FR" sz="2800" b="1" dirty="0">
                <a:solidFill>
                  <a:srgbClr val="FF9933"/>
                </a:solidFill>
              </a:rPr>
              <a:t>9 014 K€</a:t>
            </a:r>
            <a:r>
              <a:rPr lang="fr-FR" sz="2000" dirty="0"/>
              <a:t>. </a:t>
            </a:r>
          </a:p>
          <a:p>
            <a:pPr algn="l"/>
            <a:endParaRPr lang="fr-FR" sz="2000" dirty="0"/>
          </a:p>
          <a:p>
            <a:pPr algn="just"/>
            <a:r>
              <a:rPr lang="fr-FR" sz="2000" dirty="0"/>
              <a:t>Ces projets ont bénéficié d’une visibilité en France </a:t>
            </a:r>
            <a:r>
              <a:rPr lang="fr-FR" sz="2000" b="1" dirty="0">
                <a:solidFill>
                  <a:srgbClr val="FF9933"/>
                </a:solidFill>
              </a:rPr>
              <a:t>(Paris Retail Week) </a:t>
            </a:r>
            <a:r>
              <a:rPr lang="fr-FR" sz="2000" dirty="0"/>
              <a:t>et à l’international lors de salons dédiés au commerce (</a:t>
            </a:r>
            <a:r>
              <a:rPr lang="fr-FR" sz="2000" b="1" dirty="0" err="1">
                <a:solidFill>
                  <a:srgbClr val="FF9933"/>
                </a:solidFill>
              </a:rPr>
              <a:t>Euroshop</a:t>
            </a:r>
            <a:r>
              <a:rPr lang="fr-FR" sz="2000" dirty="0"/>
              <a:t> à Düsseldorf, </a:t>
            </a:r>
            <a:r>
              <a:rPr lang="fr-FR" sz="2000" b="1" dirty="0">
                <a:solidFill>
                  <a:srgbClr val="FF9933"/>
                </a:solidFill>
              </a:rPr>
              <a:t>Retail Business </a:t>
            </a:r>
            <a:r>
              <a:rPr lang="fr-FR" sz="2000" b="1" dirty="0" err="1">
                <a:solidFill>
                  <a:srgbClr val="FF9933"/>
                </a:solidFill>
              </a:rPr>
              <a:t>Technology</a:t>
            </a:r>
            <a:r>
              <a:rPr lang="fr-FR" sz="2000" b="1" dirty="0">
                <a:solidFill>
                  <a:srgbClr val="FF9933"/>
                </a:solidFill>
              </a:rPr>
              <a:t> Expo </a:t>
            </a:r>
            <a:r>
              <a:rPr lang="fr-FR" sz="2000" dirty="0"/>
              <a:t>à Londres, </a:t>
            </a:r>
            <a:r>
              <a:rPr lang="fr-FR" sz="2000" b="1" dirty="0">
                <a:solidFill>
                  <a:srgbClr val="FF9933"/>
                </a:solidFill>
              </a:rPr>
              <a:t>Consumer </a:t>
            </a:r>
            <a:r>
              <a:rPr lang="fr-FR" sz="2000" b="1" dirty="0" err="1">
                <a:solidFill>
                  <a:srgbClr val="FF9933"/>
                </a:solidFill>
              </a:rPr>
              <a:t>Electronic</a:t>
            </a:r>
            <a:r>
              <a:rPr lang="fr-FR" sz="2000" b="1" dirty="0">
                <a:solidFill>
                  <a:srgbClr val="FF9933"/>
                </a:solidFill>
              </a:rPr>
              <a:t> Show </a:t>
            </a:r>
            <a:r>
              <a:rPr lang="fr-FR" sz="2000" dirty="0"/>
              <a:t>à Las Vegas). </a:t>
            </a:r>
          </a:p>
          <a:p>
            <a:pPr algn="l"/>
            <a:endParaRPr lang="fr-FR" sz="2000" dirty="0"/>
          </a:p>
          <a:p>
            <a:pPr algn="just"/>
            <a:r>
              <a:rPr lang="fr-FR" sz="2000" b="1" dirty="0">
                <a:solidFill>
                  <a:srgbClr val="FF9933"/>
                </a:solidFill>
              </a:rPr>
              <a:t>L’édition 2020 </a:t>
            </a:r>
            <a:r>
              <a:rPr lang="fr-FR" sz="2000" dirty="0"/>
              <a:t>de New Shopping </a:t>
            </a:r>
            <a:r>
              <a:rPr lang="fr-FR" sz="2000" dirty="0" err="1"/>
              <a:t>Experience</a:t>
            </a:r>
            <a:r>
              <a:rPr lang="fr-FR" sz="2000" dirty="0"/>
              <a:t> s’intègre dans la thématique :</a:t>
            </a:r>
          </a:p>
          <a:p>
            <a:pPr algn="just"/>
            <a:r>
              <a:rPr lang="fr-FR" sz="2000" b="1" dirty="0"/>
              <a:t>« Du produit vendu au service rendu ».</a:t>
            </a:r>
          </a:p>
          <a:p>
            <a:pPr algn="l"/>
            <a:endParaRPr lang="fr-FR" sz="2000" b="1" dirty="0"/>
          </a:p>
          <a:p>
            <a:pPr algn="l"/>
            <a:r>
              <a:rPr lang="fr-FR" sz="2000" b="1" dirty="0"/>
              <a:t>Elle a reçu </a:t>
            </a:r>
            <a:r>
              <a:rPr lang="fr-FR" sz="2800" b="1" dirty="0">
                <a:solidFill>
                  <a:srgbClr val="FF9933"/>
                </a:solidFill>
              </a:rPr>
              <a:t>28</a:t>
            </a:r>
            <a:r>
              <a:rPr lang="fr-FR" sz="2000" b="1" dirty="0"/>
              <a:t> dossiers de candidatures dont </a:t>
            </a:r>
            <a:r>
              <a:rPr lang="fr-FR" sz="2800" b="1" dirty="0">
                <a:solidFill>
                  <a:srgbClr val="FF9933"/>
                </a:solidFill>
              </a:rPr>
              <a:t>11</a:t>
            </a:r>
            <a:r>
              <a:rPr lang="fr-FR" sz="2000" b="1" dirty="0"/>
              <a:t> projets collaboratifs ont été retenus.</a:t>
            </a:r>
          </a:p>
        </p:txBody>
      </p:sp>
    </p:spTree>
    <p:extLst>
      <p:ext uri="{BB962C8B-B14F-4D97-AF65-F5344CB8AC3E}">
        <p14:creationId xmlns:p14="http://schemas.microsoft.com/office/powerpoint/2010/main" val="411325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A04C76-D4B6-4AEA-A64B-66FC74286B63}"/>
              </a:ext>
            </a:extLst>
          </p:cNvPr>
          <p:cNvSpPr/>
          <p:nvPr/>
        </p:nvSpPr>
        <p:spPr>
          <a:xfrm>
            <a:off x="803412" y="2090172"/>
            <a:ext cx="10585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Du produit vendu au service rendu </a:t>
            </a:r>
          </a:p>
          <a:p>
            <a:endParaRPr lang="fr-FR" sz="3200" b="1" dirty="0"/>
          </a:p>
          <a:p>
            <a:endParaRPr lang="fr-FR" sz="3200" b="1" dirty="0"/>
          </a:p>
          <a:p>
            <a:r>
              <a:rPr lang="fr-FR" sz="3200" b="1" dirty="0"/>
              <a:t>Découvrez 10 pépites innovantes dédiées au </a:t>
            </a:r>
            <a:r>
              <a:rPr lang="fr-FR" sz="3200" b="1" dirty="0" err="1"/>
              <a:t>retail</a:t>
            </a:r>
            <a:r>
              <a:rPr lang="fr-FR" sz="3200" b="1" dirty="0"/>
              <a:t> et les tendances du shopping expérientiel de demain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9D764E6-37AD-412B-9845-B7F9942EE250}"/>
              </a:ext>
            </a:extLst>
          </p:cNvPr>
          <p:cNvGrpSpPr/>
          <p:nvPr/>
        </p:nvGrpSpPr>
        <p:grpSpPr>
          <a:xfrm>
            <a:off x="119336" y="159461"/>
            <a:ext cx="3797670" cy="1109299"/>
            <a:chOff x="119336" y="159461"/>
            <a:chExt cx="3797670" cy="11092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CA02FD-BCA6-4464-B0B2-80655564D922}"/>
                </a:ext>
              </a:extLst>
            </p:cNvPr>
            <p:cNvSpPr/>
            <p:nvPr/>
          </p:nvSpPr>
          <p:spPr>
            <a:xfrm>
              <a:off x="119336" y="260648"/>
              <a:ext cx="244827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D21470D-78C3-415B-A0BA-60078B54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59461"/>
              <a:ext cx="3797670" cy="68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813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EDA814-6DB1-41D0-8E7C-793A44CF5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10" y="2246319"/>
            <a:ext cx="5467980" cy="23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82276"/>
      </p:ext>
    </p:extLst>
  </p:cSld>
  <p:clrMapOvr>
    <a:masterClrMapping/>
  </p:clrMapOvr>
</p:sld>
</file>

<file path=ppt/theme/theme1.xml><?xml version="1.0" encoding="utf-8"?>
<a:theme xmlns:a="http://schemas.openxmlformats.org/drawingml/2006/main" name="INPI 2020">
  <a:themeElements>
    <a:clrScheme name="Personnalisé 3">
      <a:dk1>
        <a:srgbClr val="05606E"/>
      </a:dk1>
      <a:lt1>
        <a:srgbClr val="FFFFFF"/>
      </a:lt1>
      <a:dk2>
        <a:srgbClr val="000000"/>
      </a:dk2>
      <a:lt2>
        <a:srgbClr val="4DABAA"/>
      </a:lt2>
      <a:accent1>
        <a:srgbClr val="9EBF00"/>
      </a:accent1>
      <a:accent2>
        <a:srgbClr val="FEFFFE"/>
      </a:accent2>
      <a:accent3>
        <a:srgbClr val="04826E"/>
      </a:accent3>
      <a:accent4>
        <a:srgbClr val="05606E"/>
      </a:accent4>
      <a:accent5>
        <a:srgbClr val="01A9AF"/>
      </a:accent5>
      <a:accent6>
        <a:srgbClr val="B0B1B0"/>
      </a:accent6>
      <a:hlink>
        <a:srgbClr val="05606E"/>
      </a:hlink>
      <a:folHlink>
        <a:srgbClr val="9EBF00"/>
      </a:folHlink>
    </a:clrScheme>
    <a:fontScheme name="INPI Bleu Clôtur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INPI Bleu Clôture 1">
        <a:dk1>
          <a:srgbClr val="000000"/>
        </a:dk1>
        <a:lt1>
          <a:srgbClr val="FFFFFF"/>
        </a:lt1>
        <a:dk2>
          <a:srgbClr val="0082A4"/>
        </a:dk2>
        <a:lt2>
          <a:srgbClr val="4C5459"/>
        </a:lt2>
        <a:accent1>
          <a:srgbClr val="89CCCF"/>
        </a:accent1>
        <a:accent2>
          <a:srgbClr val="A60F1A"/>
        </a:accent2>
        <a:accent3>
          <a:srgbClr val="FFFFFF"/>
        </a:accent3>
        <a:accent4>
          <a:srgbClr val="000000"/>
        </a:accent4>
        <a:accent5>
          <a:srgbClr val="C4E2E4"/>
        </a:accent5>
        <a:accent6>
          <a:srgbClr val="960C16"/>
        </a:accent6>
        <a:hlink>
          <a:srgbClr val="868429"/>
        </a:hlink>
        <a:folHlink>
          <a:srgbClr val="EB69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PI_MODÈLE_16-9" id="{DE944B9F-FD69-B341-A506-9273C6312347}" vid="{43CFC949-D54C-3D40-BF94-98C05124DB91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28758D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charte20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0563C1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Personnalisé 10">
      <a:dk1>
        <a:srgbClr val="000000"/>
      </a:dk1>
      <a:lt1>
        <a:srgbClr val="FFFFFF"/>
      </a:lt1>
      <a:dk2>
        <a:srgbClr val="1B1029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1B1029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ème Offic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DBC"/>
      </a:accent1>
      <a:accent2>
        <a:srgbClr val="E50845"/>
      </a:accent2>
      <a:accent3>
        <a:srgbClr val="A5A5A5"/>
      </a:accent3>
      <a:accent4>
        <a:srgbClr val="BE1546"/>
      </a:accent4>
      <a:accent5>
        <a:srgbClr val="147592"/>
      </a:accent5>
      <a:accent6>
        <a:srgbClr val="1B1029"/>
      </a:accent6>
      <a:hlink>
        <a:srgbClr val="28758D"/>
      </a:hlink>
      <a:folHlink>
        <a:srgbClr val="954F72"/>
      </a:folHlink>
    </a:clrScheme>
    <a:fontScheme name="new charte">
      <a:majorFont>
        <a:latin typeface="Tusker Grotesk 6600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orre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53F"/>
      </a:accent1>
      <a:accent2>
        <a:srgbClr val="2EC486"/>
      </a:accent2>
      <a:accent3>
        <a:srgbClr val="11378C"/>
      </a:accent3>
      <a:accent4>
        <a:srgbClr val="25AFE7"/>
      </a:accent4>
      <a:accent5>
        <a:srgbClr val="7E8389"/>
      </a:accent5>
      <a:accent6>
        <a:srgbClr val="CE000F"/>
      </a:accent6>
      <a:hlink>
        <a:srgbClr val="0E388B"/>
      </a:hlink>
      <a:folHlink>
        <a:srgbClr val="452361"/>
      </a:folHlink>
    </a:clrScheme>
    <a:fontScheme name="Custom 1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6">
              <a:lumMod val="60000"/>
              <a:lumOff val="40000"/>
            </a:schemeClr>
          </a:solidFill>
          <a:round/>
          <a:headEnd w="lg" len="lg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lIns="0" tIns="0" rIns="0" bIns="0" rtlCol="0">
        <a:spAutoFit/>
      </a:bodyPr>
      <a:lstStyle>
        <a:defPPr algn="l">
          <a:lnSpc>
            <a:spcPct val="95000"/>
          </a:lnSpc>
          <a:spcBef>
            <a:spcPts val="1200"/>
          </a:spcBef>
          <a:defRPr sz="1600"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4" id="{0C611F20-A288-E244-84E2-9197BE76E87D}" vid="{1DB08585-9879-7048-9FF0-DC6D4DB01B7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020189EDA6F4CACA2ABBE074CB019" ma:contentTypeVersion="13" ma:contentTypeDescription="Crée un document." ma:contentTypeScope="" ma:versionID="ebf6a640f64c3f52f198841cb4b0b754">
  <xsd:schema xmlns:xsd="http://www.w3.org/2001/XMLSchema" xmlns:xs="http://www.w3.org/2001/XMLSchema" xmlns:p="http://schemas.microsoft.com/office/2006/metadata/properties" xmlns:ns3="4899ca95-3107-4043-b062-411e135e89f7" xmlns:ns4="1cbb05c1-d5f6-4001-8efc-9a81f3c2a3ac" targetNamespace="http://schemas.microsoft.com/office/2006/metadata/properties" ma:root="true" ma:fieldsID="cf08952332196568a5a3fbbf9478e026" ns3:_="" ns4:_="">
    <xsd:import namespace="4899ca95-3107-4043-b062-411e135e89f7"/>
    <xsd:import namespace="1cbb05c1-d5f6-4001-8efc-9a81f3c2a3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9ca95-3107-4043-b062-411e135e89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b05c1-d5f6-4001-8efc-9a81f3c2a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2EC885-DDE0-4578-8862-A2F8ADD7BD39}">
  <ds:schemaRefs>
    <ds:schemaRef ds:uri="http://schemas.microsoft.com/office/2006/documentManagement/types"/>
    <ds:schemaRef ds:uri="http://www.w3.org/XML/1998/namespace"/>
    <ds:schemaRef ds:uri="http://purl.org/dc/dcmitype/"/>
    <ds:schemaRef ds:uri="4899ca95-3107-4043-b062-411e135e89f7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1cbb05c1-d5f6-4001-8efc-9a81f3c2a3ac"/>
  </ds:schemaRefs>
</ds:datastoreItem>
</file>

<file path=customXml/itemProps2.xml><?xml version="1.0" encoding="utf-8"?>
<ds:datastoreItem xmlns:ds="http://schemas.openxmlformats.org/officeDocument/2006/customXml" ds:itemID="{3C1162AB-F5EC-47A6-AB08-CE20EE93A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99ca95-3107-4043-b062-411e135e89f7"/>
    <ds:schemaRef ds:uri="1cbb05c1-d5f6-4001-8efc-9a81f3c2a3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7B3F5B-D819-44A3-AFD0-D93BC32048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INPI_MODÈLE_16-9_V1_06-05-20</Template>
  <TotalTime>2831</TotalTime>
  <Words>1469</Words>
  <Application>Microsoft Office PowerPoint</Application>
  <PresentationFormat>Grand écran</PresentationFormat>
  <Paragraphs>266</Paragraphs>
  <Slides>37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37</vt:i4>
      </vt:variant>
    </vt:vector>
  </HeadingPairs>
  <TitlesOfParts>
    <vt:vector size="63" baseType="lpstr">
      <vt:lpstr>Roboto Light</vt:lpstr>
      <vt:lpstr>Tusker Grotesk 4500 Medium</vt:lpstr>
      <vt:lpstr>Montserrat ExtraBold</vt:lpstr>
      <vt:lpstr>Times New Roman</vt:lpstr>
      <vt:lpstr>Montserrat</vt:lpstr>
      <vt:lpstr>Arial</vt:lpstr>
      <vt:lpstr>Inpi</vt:lpstr>
      <vt:lpstr>Wingdings</vt:lpstr>
      <vt:lpstr>Verdana</vt:lpstr>
      <vt:lpstr>Montserrat SemiBold</vt:lpstr>
      <vt:lpstr>Tusker Grotesk 6600 Semibold</vt:lpstr>
      <vt:lpstr>Courier New</vt:lpstr>
      <vt:lpstr>Spartan Thin</vt:lpstr>
      <vt:lpstr>Microsoft Sans Serif</vt:lpstr>
      <vt:lpstr>Tusker Grotesk 5600 Semibold</vt:lpstr>
      <vt:lpstr>Work Sans</vt:lpstr>
      <vt:lpstr>Roboto</vt:lpstr>
      <vt:lpstr>Calibri</vt:lpstr>
      <vt:lpstr>INPI 2020</vt:lpstr>
      <vt:lpstr>Thème Office</vt:lpstr>
      <vt:lpstr>1_Conception personnalisée</vt:lpstr>
      <vt:lpstr>1_Thème Office</vt:lpstr>
      <vt:lpstr>4_Thème Office</vt:lpstr>
      <vt:lpstr>Forrester</vt:lpstr>
      <vt:lpstr>Simple Light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- Pour ceux qui veulent réussir leur création produit</vt:lpstr>
      <vt:lpstr>Présentation PowerPoint</vt:lpstr>
      <vt:lpstr>- Accompagnement + Plateforme : Une démarche qui fait ses preuves</vt:lpstr>
      <vt:lpstr>Présentation PowerPoint</vt:lpstr>
      <vt:lpstr>- Des bénéfices uniques</vt:lpstr>
      <vt:lpstr> - Prêt à passer à l’innovation collaborative</vt:lpstr>
      <vt:lpstr>Présentation PowerPoint</vt:lpstr>
      <vt:lpstr>Nos prochains événements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Sabine</dc:creator>
  <cp:lastModifiedBy>Nadège LEGRAND</cp:lastModifiedBy>
  <cp:revision>97</cp:revision>
  <cp:lastPrinted>2019-06-17T14:10:21Z</cp:lastPrinted>
  <dcterms:created xsi:type="dcterms:W3CDTF">2020-05-18T09:22:09Z</dcterms:created>
  <dcterms:modified xsi:type="dcterms:W3CDTF">2020-12-07T09:23:25Z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0x0101007DC020189EDA6F4CACA2ABBE074CB019</vt:lpwstr>
  </property>
</Properties>
</file>